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0" name="Shape 220"/>
          <p:cNvSpPr/>
          <p:nvPr>
            <p:ph type="sldImg"/>
          </p:nvPr>
        </p:nvSpPr>
        <p:spPr>
          <a:xfrm>
            <a:off x="1143000" y="685800"/>
            <a:ext cx="4572000" cy="3429000"/>
          </a:xfrm>
          <a:prstGeom prst="rect">
            <a:avLst/>
          </a:prstGeom>
        </p:spPr>
        <p:txBody>
          <a:bodyPr/>
          <a:lstStyle/>
          <a:p>
            <a:pPr/>
          </a:p>
        </p:txBody>
      </p:sp>
      <p:sp>
        <p:nvSpPr>
          <p:cNvPr id="221" name="Shape 2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 name="Title Text"/>
          <p:cNvSpPr txBox="1"/>
          <p:nvPr>
            <p:ph type="title"/>
          </p:nvPr>
        </p:nvSpPr>
        <p:spPr>
          <a:xfrm>
            <a:off x="571500" y="1320800"/>
            <a:ext cx="11861800" cy="3175000"/>
          </a:xfrm>
          <a:prstGeom prst="rect">
            <a:avLst/>
          </a:prstGeom>
        </p:spPr>
        <p:txBody>
          <a:bodyPr/>
          <a:lstStyle/>
          <a:p>
            <a:pPr/>
            <a:r>
              <a:t>Title Text</a:t>
            </a:r>
          </a:p>
        </p:txBody>
      </p:sp>
      <p:sp>
        <p:nvSpPr>
          <p:cNvPr id="15" name="Body Level One…"/>
          <p:cNvSpPr txBox="1"/>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extLst/>
          </a:blip>
          <a:stretch>
            <a:fillRect/>
          </a:stretch>
        </p:blipFill>
        <p:spPr>
          <a:xfrm>
            <a:off x="5896744" y="5016500"/>
            <a:ext cx="6868247" cy="2074211"/>
          </a:xfrm>
          <a:prstGeom prst="rect">
            <a:avLst/>
          </a:prstGeom>
          <a:ln w="12700">
            <a:miter lim="400000"/>
          </a:ln>
        </p:spPr>
      </p:pic>
      <p:sp>
        <p:nvSpPr>
          <p:cNvPr id="17"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96"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7" name="Image"/>
          <p:cNvSpPr/>
          <p:nvPr>
            <p:ph type="pic" idx="13"/>
          </p:nvPr>
        </p:nvSpPr>
        <p:spPr>
          <a:xfrm>
            <a:off x="6481167" y="-146050"/>
            <a:ext cx="6654801" cy="9906000"/>
          </a:xfrm>
          <a:prstGeom prst="rect">
            <a:avLst/>
          </a:prstGeom>
        </p:spPr>
        <p:txBody>
          <a:bodyPr lIns="91439" tIns="45719" rIns="91439" bIns="45719"/>
          <a:lstStyle/>
          <a:p>
            <a:pPr/>
          </a:p>
        </p:txBody>
      </p:sp>
      <p:sp>
        <p:nvSpPr>
          <p:cNvPr id="98" name="Title Text"/>
          <p:cNvSpPr txBox="1"/>
          <p:nvPr>
            <p:ph type="title"/>
          </p:nvPr>
        </p:nvSpPr>
        <p:spPr>
          <a:xfrm>
            <a:off x="571500" y="1320800"/>
            <a:ext cx="5080000" cy="3175000"/>
          </a:xfrm>
          <a:prstGeom prst="rect">
            <a:avLst/>
          </a:prstGeom>
        </p:spPr>
        <p:txBody>
          <a:bodyPr/>
          <a:lstStyle/>
          <a:p>
            <a:pPr/>
            <a:r>
              <a:t>Title Text</a:t>
            </a:r>
          </a:p>
        </p:txBody>
      </p:sp>
      <p:sp>
        <p:nvSpPr>
          <p:cNvPr id="99" name="Body Level One…"/>
          <p:cNvSpPr txBox="1"/>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xfrm>
            <a:off x="5080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107"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08" name="Image"/>
          <p:cNvSpPr/>
          <p:nvPr>
            <p:ph type="pic" idx="13"/>
          </p:nvPr>
        </p:nvSpPr>
        <p:spPr>
          <a:xfrm>
            <a:off x="6481167" y="-146050"/>
            <a:ext cx="6654801" cy="9906000"/>
          </a:xfrm>
          <a:prstGeom prst="rect">
            <a:avLst/>
          </a:prstGeom>
        </p:spPr>
        <p:txBody>
          <a:bodyPr lIns="91439" tIns="45719" rIns="91439" bIns="45719"/>
          <a:lstStyle/>
          <a:p>
            <a:pPr/>
          </a:p>
        </p:txBody>
      </p:sp>
      <p:sp>
        <p:nvSpPr>
          <p:cNvPr id="109" name="Title Text"/>
          <p:cNvSpPr txBox="1"/>
          <p:nvPr>
            <p:ph type="title"/>
          </p:nvPr>
        </p:nvSpPr>
        <p:spPr>
          <a:xfrm>
            <a:off x="571500" y="330200"/>
            <a:ext cx="5080000" cy="1397000"/>
          </a:xfrm>
          <a:prstGeom prst="rect">
            <a:avLst/>
          </a:prstGeom>
        </p:spPr>
        <p:txBody>
          <a:bodyPr/>
          <a:lstStyle/>
          <a:p>
            <a:pPr/>
            <a:r>
              <a:t>Title Text</a:t>
            </a:r>
          </a:p>
        </p:txBody>
      </p:sp>
      <p:sp>
        <p:nvSpPr>
          <p:cNvPr id="110"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xfrm>
            <a:off x="510743"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Landscape">
    <p:spTree>
      <p:nvGrpSpPr>
        <p:cNvPr id="1" name=""/>
        <p:cNvGrpSpPr/>
        <p:nvPr/>
      </p:nvGrpSpPr>
      <p:grpSpPr>
        <a:xfrm>
          <a:off x="0" y="0"/>
          <a:ext cx="0" cy="0"/>
          <a:chOff x="0" y="0"/>
          <a:chExt cx="0" cy="0"/>
        </a:xfrm>
      </p:grpSpPr>
      <p:sp>
        <p:nvSpPr>
          <p:cNvPr id="118"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19" name="Image"/>
          <p:cNvSpPr/>
          <p:nvPr>
            <p:ph type="pic" sz="half" idx="13"/>
          </p:nvPr>
        </p:nvSpPr>
        <p:spPr>
          <a:xfrm>
            <a:off x="6040708" y="1640743"/>
            <a:ext cx="6962182" cy="4648201"/>
          </a:xfrm>
          <a:prstGeom prst="rect">
            <a:avLst/>
          </a:prstGeom>
        </p:spPr>
        <p:txBody>
          <a:bodyPr lIns="91439" tIns="45719" rIns="91439" bIns="45719"/>
          <a:lstStyle/>
          <a:p>
            <a:pPr/>
          </a:p>
        </p:txBody>
      </p:sp>
      <p:sp>
        <p:nvSpPr>
          <p:cNvPr id="120" name="Image"/>
          <p:cNvSpPr/>
          <p:nvPr>
            <p:ph type="pic" sz="half" idx="14"/>
          </p:nvPr>
        </p:nvSpPr>
        <p:spPr>
          <a:xfrm>
            <a:off x="330200" y="1701800"/>
            <a:ext cx="6962495" cy="4648200"/>
          </a:xfrm>
          <a:prstGeom prst="rect">
            <a:avLst/>
          </a:prstGeom>
        </p:spPr>
        <p:txBody>
          <a:bodyPr lIns="91439" tIns="45719" rIns="91439" bIns="45719"/>
          <a:lstStyle/>
          <a:p>
            <a:pPr/>
          </a:p>
        </p:txBody>
      </p:sp>
      <p:sp>
        <p:nvSpPr>
          <p:cNvPr id="121"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amp; Landscape">
    <p:spTree>
      <p:nvGrpSpPr>
        <p:cNvPr id="1" name=""/>
        <p:cNvGrpSpPr/>
        <p:nvPr/>
      </p:nvGrpSpPr>
      <p:grpSpPr>
        <a:xfrm>
          <a:off x="0" y="0"/>
          <a:ext cx="0" cy="0"/>
          <a:chOff x="0" y="0"/>
          <a:chExt cx="0" cy="0"/>
        </a:xfrm>
      </p:grpSpPr>
      <p:sp>
        <p:nvSpPr>
          <p:cNvPr id="129"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0" name="Image"/>
          <p:cNvSpPr/>
          <p:nvPr>
            <p:ph type="pic" sz="half" idx="13"/>
          </p:nvPr>
        </p:nvSpPr>
        <p:spPr>
          <a:xfrm>
            <a:off x="-414201" y="1647535"/>
            <a:ext cx="7353301" cy="5362093"/>
          </a:xfrm>
          <a:prstGeom prst="rect">
            <a:avLst/>
          </a:prstGeom>
        </p:spPr>
        <p:txBody>
          <a:bodyPr lIns="91439" tIns="45719" rIns="91439" bIns="45719"/>
          <a:lstStyle/>
          <a:p>
            <a:pPr/>
          </a:p>
        </p:txBody>
      </p:sp>
      <p:sp>
        <p:nvSpPr>
          <p:cNvPr id="131" name="Image"/>
          <p:cNvSpPr/>
          <p:nvPr>
            <p:ph type="pic" idx="14"/>
          </p:nvPr>
        </p:nvSpPr>
        <p:spPr>
          <a:xfrm>
            <a:off x="3792931" y="1077019"/>
            <a:ext cx="9017001" cy="6019801"/>
          </a:xfrm>
          <a:prstGeom prst="rect">
            <a:avLst/>
          </a:prstGeom>
        </p:spPr>
        <p:txBody>
          <a:bodyPr lIns="91439" tIns="45719" rIns="91439" bIns="45719"/>
          <a:lstStyle/>
          <a:p>
            <a:pPr/>
          </a:p>
        </p:txBody>
      </p:sp>
      <p:sp>
        <p:nvSpPr>
          <p:cNvPr id="132"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p:spTree>
      <p:nvGrpSpPr>
        <p:cNvPr id="1" name=""/>
        <p:cNvGrpSpPr/>
        <p:nvPr/>
      </p:nvGrpSpPr>
      <p:grpSpPr>
        <a:xfrm>
          <a:off x="0" y="0"/>
          <a:ext cx="0" cy="0"/>
          <a:chOff x="0" y="0"/>
          <a:chExt cx="0" cy="0"/>
        </a:xfrm>
      </p:grpSpPr>
      <p:sp>
        <p:nvSpPr>
          <p:cNvPr id="140"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1" name="Image"/>
          <p:cNvSpPr/>
          <p:nvPr>
            <p:ph type="pic" idx="13"/>
          </p:nvPr>
        </p:nvSpPr>
        <p:spPr>
          <a:xfrm>
            <a:off x="-800100" y="509193"/>
            <a:ext cx="11041830" cy="8051801"/>
          </a:xfrm>
          <a:prstGeom prst="rect">
            <a:avLst/>
          </a:prstGeom>
        </p:spPr>
        <p:txBody>
          <a:bodyPr lIns="91439" tIns="45719" rIns="91439" bIns="45719"/>
          <a:lstStyle/>
          <a:p>
            <a:pPr/>
          </a:p>
        </p:txBody>
      </p:sp>
      <p:sp>
        <p:nvSpPr>
          <p:cNvPr id="142" name="Image"/>
          <p:cNvSpPr/>
          <p:nvPr>
            <p:ph type="pic" idx="14"/>
          </p:nvPr>
        </p:nvSpPr>
        <p:spPr>
          <a:xfrm>
            <a:off x="6615466" y="-234950"/>
            <a:ext cx="5997853" cy="8928100"/>
          </a:xfrm>
          <a:prstGeom prst="rect">
            <a:avLst/>
          </a:prstGeom>
        </p:spPr>
        <p:txBody>
          <a:bodyPr lIns="91439" tIns="45719" rIns="91439" bIns="45719"/>
          <a:lstStyle/>
          <a:p>
            <a:pPr/>
          </a:p>
        </p:txBody>
      </p:sp>
      <p:sp>
        <p:nvSpPr>
          <p:cNvPr id="143"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ortrait">
    <p:spTree>
      <p:nvGrpSpPr>
        <p:cNvPr id="1" name=""/>
        <p:cNvGrpSpPr/>
        <p:nvPr/>
      </p:nvGrpSpPr>
      <p:grpSpPr>
        <a:xfrm>
          <a:off x="0" y="0"/>
          <a:ext cx="0" cy="0"/>
          <a:chOff x="0" y="0"/>
          <a:chExt cx="0" cy="0"/>
        </a:xfrm>
      </p:grpSpPr>
      <p:sp>
        <p:nvSpPr>
          <p:cNvPr id="151"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2"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3" name="Image"/>
          <p:cNvSpPr/>
          <p:nvPr>
            <p:ph type="pic" sz="half" idx="13"/>
          </p:nvPr>
        </p:nvSpPr>
        <p:spPr>
          <a:xfrm>
            <a:off x="-3403600" y="1612900"/>
            <a:ext cx="8084864" cy="5397500"/>
          </a:xfrm>
          <a:prstGeom prst="rect">
            <a:avLst/>
          </a:prstGeom>
        </p:spPr>
        <p:txBody>
          <a:bodyPr lIns="91439" tIns="45719" rIns="91439" bIns="45719"/>
          <a:lstStyle/>
          <a:p>
            <a:pPr/>
          </a:p>
        </p:txBody>
      </p:sp>
      <p:sp>
        <p:nvSpPr>
          <p:cNvPr id="154" name="Image"/>
          <p:cNvSpPr/>
          <p:nvPr>
            <p:ph type="pic" idx="14"/>
          </p:nvPr>
        </p:nvSpPr>
        <p:spPr>
          <a:xfrm>
            <a:off x="7009166" y="-1035050"/>
            <a:ext cx="5997853" cy="8928100"/>
          </a:xfrm>
          <a:prstGeom prst="rect">
            <a:avLst/>
          </a:prstGeom>
        </p:spPr>
        <p:txBody>
          <a:bodyPr lIns="91439" tIns="45719" rIns="91439" bIns="45719"/>
          <a:lstStyle/>
          <a:p>
            <a:pPr/>
          </a:p>
        </p:txBody>
      </p:sp>
      <p:sp>
        <p:nvSpPr>
          <p:cNvPr id="155" name="Image"/>
          <p:cNvSpPr/>
          <p:nvPr>
            <p:ph type="pic" sz="half" idx="15"/>
          </p:nvPr>
        </p:nvSpPr>
        <p:spPr>
          <a:xfrm>
            <a:off x="3201348" y="1263662"/>
            <a:ext cx="7810501" cy="5695487"/>
          </a:xfrm>
          <a:prstGeom prst="rect">
            <a:avLst/>
          </a:prstGeom>
        </p:spPr>
        <p:txBody>
          <a:bodyPr lIns="91439" tIns="45719" rIns="91439" bIns="45719"/>
          <a:lstStyle/>
          <a:p>
            <a:pPr/>
          </a:p>
        </p:txBody>
      </p:sp>
      <p:sp>
        <p:nvSpPr>
          <p:cNvPr id="156"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Big">
    <p:spTree>
      <p:nvGrpSpPr>
        <p:cNvPr id="1" name=""/>
        <p:cNvGrpSpPr/>
        <p:nvPr/>
      </p:nvGrpSpPr>
      <p:grpSpPr>
        <a:xfrm>
          <a:off x="0" y="0"/>
          <a:ext cx="0" cy="0"/>
          <a:chOff x="0" y="0"/>
          <a:chExt cx="0" cy="0"/>
        </a:xfrm>
      </p:grpSpPr>
      <p:sp>
        <p:nvSpPr>
          <p:cNvPr id="164" name="Image"/>
          <p:cNvSpPr/>
          <p:nvPr>
            <p:ph type="pic" idx="13"/>
          </p:nvPr>
        </p:nvSpPr>
        <p:spPr>
          <a:xfrm>
            <a:off x="241300" y="305993"/>
            <a:ext cx="12522202" cy="9131301"/>
          </a:xfrm>
          <a:prstGeom prst="rect">
            <a:avLst/>
          </a:prstGeom>
        </p:spPr>
        <p:txBody>
          <a:bodyPr lIns="91439" tIns="45719" rIns="91439" bIns="45719"/>
          <a:lstStyle/>
          <a:p>
            <a:pPr/>
          </a:p>
        </p:txBody>
      </p:sp>
      <p:sp>
        <p:nvSpPr>
          <p:cNvPr id="165"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73"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4"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5" name="Image"/>
          <p:cNvSpPr/>
          <p:nvPr>
            <p:ph type="pic" idx="13"/>
          </p:nvPr>
        </p:nvSpPr>
        <p:spPr>
          <a:xfrm>
            <a:off x="506766" y="-234950"/>
            <a:ext cx="5997853" cy="8928100"/>
          </a:xfrm>
          <a:prstGeom prst="rect">
            <a:avLst/>
          </a:prstGeom>
        </p:spPr>
        <p:txBody>
          <a:bodyPr lIns="91439" tIns="45719" rIns="91439" bIns="45719"/>
          <a:lstStyle/>
          <a:p>
            <a:pPr/>
          </a:p>
        </p:txBody>
      </p:sp>
      <p:sp>
        <p:nvSpPr>
          <p:cNvPr id="176" name="Image"/>
          <p:cNvSpPr/>
          <p:nvPr>
            <p:ph type="pic" sz="quarter" idx="14"/>
          </p:nvPr>
        </p:nvSpPr>
        <p:spPr>
          <a:xfrm>
            <a:off x="6634195" y="431800"/>
            <a:ext cx="5918201" cy="3951202"/>
          </a:xfrm>
          <a:prstGeom prst="rect">
            <a:avLst/>
          </a:prstGeom>
        </p:spPr>
        <p:txBody>
          <a:bodyPr lIns="91439" tIns="45719" rIns="91439" bIns="45719"/>
          <a:lstStyle/>
          <a:p>
            <a:pPr/>
          </a:p>
        </p:txBody>
      </p:sp>
      <p:sp>
        <p:nvSpPr>
          <p:cNvPr id="177" name="Image"/>
          <p:cNvSpPr/>
          <p:nvPr>
            <p:ph type="pic" sz="half" idx="15"/>
          </p:nvPr>
        </p:nvSpPr>
        <p:spPr>
          <a:xfrm>
            <a:off x="5917141" y="4016137"/>
            <a:ext cx="6696170" cy="4470401"/>
          </a:xfrm>
          <a:prstGeom prst="rect">
            <a:avLst/>
          </a:prstGeom>
        </p:spPr>
        <p:txBody>
          <a:bodyPr lIns="91439" tIns="45719" rIns="91439" bIns="45719"/>
          <a:lstStyle/>
          <a:p>
            <a:pPr/>
          </a:p>
        </p:txBody>
      </p:sp>
      <p:sp>
        <p:nvSpPr>
          <p:cNvPr id="178"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4 Up">
    <p:spTree>
      <p:nvGrpSpPr>
        <p:cNvPr id="1" name=""/>
        <p:cNvGrpSpPr/>
        <p:nvPr/>
      </p:nvGrpSpPr>
      <p:grpSpPr>
        <a:xfrm>
          <a:off x="0" y="0"/>
          <a:ext cx="0" cy="0"/>
          <a:chOff x="0" y="0"/>
          <a:chExt cx="0" cy="0"/>
        </a:xfrm>
      </p:grpSpPr>
      <p:sp>
        <p:nvSpPr>
          <p:cNvPr id="186"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7"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8"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9" name="Image"/>
          <p:cNvSpPr/>
          <p:nvPr>
            <p:ph type="pic" idx="13"/>
          </p:nvPr>
        </p:nvSpPr>
        <p:spPr>
          <a:xfrm>
            <a:off x="-800100" y="509193"/>
            <a:ext cx="11041829" cy="8051801"/>
          </a:xfrm>
          <a:prstGeom prst="rect">
            <a:avLst/>
          </a:prstGeom>
        </p:spPr>
        <p:txBody>
          <a:bodyPr lIns="91439" tIns="45719" rIns="91439" bIns="45719"/>
          <a:lstStyle/>
          <a:p>
            <a:pPr/>
          </a:p>
        </p:txBody>
      </p:sp>
      <p:sp>
        <p:nvSpPr>
          <p:cNvPr id="190" name="Image"/>
          <p:cNvSpPr/>
          <p:nvPr>
            <p:ph type="pic" sz="quarter" idx="14"/>
          </p:nvPr>
        </p:nvSpPr>
        <p:spPr>
          <a:xfrm>
            <a:off x="8837910" y="3187700"/>
            <a:ext cx="3804471" cy="2540000"/>
          </a:xfrm>
          <a:prstGeom prst="rect">
            <a:avLst/>
          </a:prstGeom>
        </p:spPr>
        <p:txBody>
          <a:bodyPr lIns="91439" tIns="45719" rIns="91439" bIns="45719"/>
          <a:lstStyle/>
          <a:p>
            <a:pPr/>
          </a:p>
        </p:txBody>
      </p:sp>
      <p:sp>
        <p:nvSpPr>
          <p:cNvPr id="191" name="Image"/>
          <p:cNvSpPr/>
          <p:nvPr>
            <p:ph type="pic" sz="quarter" idx="15"/>
          </p:nvPr>
        </p:nvSpPr>
        <p:spPr>
          <a:xfrm>
            <a:off x="8877302" y="5993009"/>
            <a:ext cx="3733801" cy="2492707"/>
          </a:xfrm>
          <a:prstGeom prst="rect">
            <a:avLst/>
          </a:prstGeom>
        </p:spPr>
        <p:txBody>
          <a:bodyPr lIns="91439" tIns="45719" rIns="91439" bIns="45719"/>
          <a:lstStyle/>
          <a:p>
            <a:pPr/>
          </a:p>
        </p:txBody>
      </p:sp>
      <p:sp>
        <p:nvSpPr>
          <p:cNvPr id="192" name="Image"/>
          <p:cNvSpPr/>
          <p:nvPr>
            <p:ph type="pic" sz="quarter" idx="16"/>
          </p:nvPr>
        </p:nvSpPr>
        <p:spPr>
          <a:xfrm>
            <a:off x="9207500" y="-107950"/>
            <a:ext cx="3365500" cy="5009714"/>
          </a:xfrm>
          <a:prstGeom prst="rect">
            <a:avLst/>
          </a:prstGeom>
        </p:spPr>
        <p:txBody>
          <a:bodyPr lIns="91439" tIns="45719" rIns="91439" bIns="45719"/>
          <a:lstStyle/>
          <a:p>
            <a:pPr/>
          </a:p>
        </p:txBody>
      </p:sp>
      <p:sp>
        <p:nvSpPr>
          <p:cNvPr id="193"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Left">
    <p:spTree>
      <p:nvGrpSpPr>
        <p:cNvPr id="1" name=""/>
        <p:cNvGrpSpPr/>
        <p:nvPr/>
      </p:nvGrpSpPr>
      <p:grpSpPr>
        <a:xfrm>
          <a:off x="0" y="0"/>
          <a:ext cx="0" cy="0"/>
          <a:chOff x="0" y="0"/>
          <a:chExt cx="0" cy="0"/>
        </a:xfrm>
      </p:grpSpPr>
      <p:sp>
        <p:nvSpPr>
          <p:cNvPr id="201"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02" name="Title Text"/>
          <p:cNvSpPr txBox="1"/>
          <p:nvPr>
            <p:ph type="title"/>
          </p:nvPr>
        </p:nvSpPr>
        <p:spPr>
          <a:prstGeom prst="rect">
            <a:avLst/>
          </a:prstGeom>
        </p:spPr>
        <p:txBody>
          <a:bodyPr/>
          <a:lstStyle/>
          <a:p>
            <a:pPr/>
            <a:r>
              <a:t>Title Text</a:t>
            </a:r>
          </a:p>
        </p:txBody>
      </p:sp>
      <p:sp>
        <p:nvSpPr>
          <p:cNvPr id="203"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Right">
    <p:spTree>
      <p:nvGrpSpPr>
        <p:cNvPr id="1" name=""/>
        <p:cNvGrpSpPr/>
        <p:nvPr/>
      </p:nvGrpSpPr>
      <p:grpSpPr>
        <a:xfrm>
          <a:off x="0" y="0"/>
          <a:ext cx="0" cy="0"/>
          <a:chOff x="0" y="0"/>
          <a:chExt cx="0" cy="0"/>
        </a:xfrm>
      </p:grpSpPr>
      <p:sp>
        <p:nvSpPr>
          <p:cNvPr id="211"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12" name="Title Text"/>
          <p:cNvSpPr txBox="1"/>
          <p:nvPr>
            <p:ph type="title"/>
          </p:nvPr>
        </p:nvSpPr>
        <p:spPr>
          <a:prstGeom prst="rect">
            <a:avLst/>
          </a:prstGeom>
        </p:spPr>
        <p:txBody>
          <a:bodyPr/>
          <a:lstStyle/>
          <a:p>
            <a:pPr/>
            <a:r>
              <a:t>Title Text</a:t>
            </a:r>
          </a:p>
        </p:txBody>
      </p:sp>
      <p:sp>
        <p:nvSpPr>
          <p:cNvPr id="213" name="Body Level One…"/>
          <p:cNvSpPr txBox="1"/>
          <p:nvPr>
            <p:ph type="body" sz="half" idx="1"/>
          </p:nvPr>
        </p:nvSpPr>
        <p:spPr>
          <a:xfrm>
            <a:off x="8369300" y="2324100"/>
            <a:ext cx="4064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20">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1" name="Body Level One…"/>
          <p:cNvSpPr txBox="1"/>
          <p:nvPr>
            <p:ph type="body" idx="1"/>
          </p:nvPr>
        </p:nvSpPr>
        <p:spPr>
          <a:xfrm>
            <a:off x="571500" y="863600"/>
            <a:ext cx="11861800" cy="8026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52"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60"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68"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69" name="Title Text"/>
          <p:cNvSpPr txBox="1"/>
          <p:nvPr>
            <p:ph type="title"/>
          </p:nvPr>
        </p:nvSpPr>
        <p:spPr>
          <a:prstGeom prst="rect">
            <a:avLst/>
          </a:prstGeom>
        </p:spPr>
        <p:txBody>
          <a:body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77" name="Title Text"/>
          <p:cNvSpPr txBox="1"/>
          <p:nvPr>
            <p:ph type="title"/>
          </p:nvPr>
        </p:nvSpPr>
        <p:spPr>
          <a:xfrm>
            <a:off x="571500" y="3708400"/>
            <a:ext cx="11861800" cy="2336800"/>
          </a:xfrm>
          <a:prstGeom prst="rect">
            <a:avLst/>
          </a:prstGeom>
        </p:spPr>
        <p:txBody>
          <a:bodyPr anchor="ctr"/>
          <a:lstStyle/>
          <a:p>
            <a:pPr/>
            <a:r>
              <a:t>Title Text</a:t>
            </a:r>
          </a:p>
        </p:txBody>
      </p:sp>
      <p:sp>
        <p:nvSpPr>
          <p:cNvPr id="78"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85"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6" name="Image"/>
          <p:cNvSpPr/>
          <p:nvPr>
            <p:ph type="pic" idx="13"/>
          </p:nvPr>
        </p:nvSpPr>
        <p:spPr>
          <a:xfrm>
            <a:off x="-101600" y="0"/>
            <a:ext cx="13106400" cy="8750300"/>
          </a:xfrm>
          <a:prstGeom prst="rect">
            <a:avLst/>
          </a:prstGeom>
        </p:spPr>
        <p:txBody>
          <a:bodyPr lIns="91439" tIns="45719" rIns="91439" bIns="45719"/>
          <a:lstStyle/>
          <a:p>
            <a:pPr/>
          </a:p>
        </p:txBody>
      </p:sp>
      <p:sp>
        <p:nvSpPr>
          <p:cNvPr id="87"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88"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pPr/>
            <a:r>
              <a:t>Title Text</a:t>
            </a:r>
          </a:p>
        </p:txBody>
      </p:sp>
      <p:sp>
        <p:nvSpPr>
          <p:cNvPr id="4" name="Body Level One…"/>
          <p:cNvSpPr txBox="1"/>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pic>
        <p:nvPicPr>
          <p:cNvPr id="5"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 name="Slide Number"/>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hyperlink" Target="http://wiki.secondlife.com/wiki/Unicode_In_5_Minutes"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hyperlink" Target="http://www.fileformat.info/info/unicode/char/41/index.htm" TargetMode="External"/><Relationship Id="rId4" Type="http://schemas.openxmlformats.org/officeDocument/2006/relationships/image" Target="../media/image52.png"/><Relationship Id="rId5" Type="http://schemas.openxmlformats.org/officeDocument/2006/relationships/image" Target="../media/image5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hyperlink" Target="http://docs.oracle.com/javase/tutorial/essential/io/streams.html" TargetMode="Externa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cs.oracle.com/javase/tutorial/essential/io/streams.html" TargetMode="External"/><Relationship Id="rId3" Type="http://schemas.openxmlformats.org/officeDocument/2006/relationships/image" Target="../media/image6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Java IOs RES, Lecture 1"/>
          <p:cNvSpPr txBox="1"/>
          <p:nvPr>
            <p:ph type="ctrTitle"/>
          </p:nvPr>
        </p:nvSpPr>
        <p:spPr>
          <a:prstGeom prst="rect">
            <a:avLst/>
          </a:prstGeom>
        </p:spPr>
        <p:txBody>
          <a:bodyPr/>
          <a:lstStyle/>
          <a:p>
            <a:pPr>
              <a:defRPr sz="6400"/>
            </a:pPr>
            <a:r>
              <a:t>Java IOs</a:t>
            </a:r>
          </a:p>
          <a:p>
            <a:pPr>
              <a:defRPr sz="3000"/>
            </a:pPr>
            <a:r>
              <a:t>RES, Lecture 1</a:t>
            </a:r>
          </a:p>
        </p:txBody>
      </p:sp>
      <p:sp>
        <p:nvSpPr>
          <p:cNvPr id="224" name="Olivier Liechti"/>
          <p:cNvSpPr txBox="1"/>
          <p:nvPr>
            <p:ph type="subTitle" sz="half" idx="1"/>
          </p:nvPr>
        </p:nvSpPr>
        <p:spPr>
          <a:prstGeom prst="rect">
            <a:avLst/>
          </a:prstGeom>
        </p:spPr>
        <p:txBody>
          <a:bodyPr/>
          <a:lstStyle/>
          <a:p>
            <a:pPr/>
            <a:r>
              <a:t>Olivier Liechti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A Universal API"/>
          <p:cNvSpPr txBox="1"/>
          <p:nvPr>
            <p:ph type="title"/>
          </p:nvPr>
        </p:nvSpPr>
        <p:spPr>
          <a:prstGeom prst="rect">
            <a:avLst/>
          </a:prstGeom>
        </p:spPr>
        <p:txBody>
          <a:bodyPr/>
          <a:lstStyle/>
          <a:p>
            <a:pPr/>
            <a:r>
              <a:t>A Universal API</a:t>
            </a:r>
          </a:p>
        </p:txBody>
      </p:sp>
      <p:sp>
        <p:nvSpPr>
          <p:cNvPr id="277" name="At the end of the day, whether you are &quot;talking&quot; to a file, to a network endpoint or to a process does not matter."/>
          <p:cNvSpPr txBox="1"/>
          <p:nvPr/>
        </p:nvSpPr>
        <p:spPr>
          <a:xfrm>
            <a:off x="1231900" y="2552700"/>
            <a:ext cx="10541000" cy="201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latin typeface="+mn-lt"/>
                <a:ea typeface="+mn-ea"/>
                <a:cs typeface="+mn-cs"/>
                <a:sym typeface="Helvetica Neue"/>
              </a:defRPr>
            </a:pPr>
            <a:r>
              <a:t>At the end of the day, whether you are "talking" to a </a:t>
            </a:r>
            <a:r>
              <a:rPr b="1"/>
              <a:t>file</a:t>
            </a:r>
            <a:r>
              <a:t>, to a </a:t>
            </a:r>
            <a:r>
              <a:rPr b="1"/>
              <a:t>network endpoint</a:t>
            </a:r>
            <a:r>
              <a:t> or to a </a:t>
            </a:r>
            <a:r>
              <a:rPr b="1"/>
              <a:t>process</a:t>
            </a:r>
            <a:r>
              <a:t> does not matter. </a:t>
            </a:r>
          </a:p>
        </p:txBody>
      </p:sp>
      <p:sp>
        <p:nvSpPr>
          <p:cNvPr id="278" name="The Java IO API is the toolbox that you need for that purpose."/>
          <p:cNvSpPr txBox="1"/>
          <p:nvPr/>
        </p:nvSpPr>
        <p:spPr>
          <a:xfrm>
            <a:off x="1759422" y="7620000"/>
            <a:ext cx="9474201" cy="137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latin typeface="+mn-lt"/>
                <a:ea typeface="+mn-ea"/>
                <a:cs typeface="+mn-cs"/>
                <a:sym typeface="Helvetica Neue"/>
              </a:defRPr>
            </a:pPr>
            <a:r>
              <a:t>The Java IO API is the </a:t>
            </a:r>
            <a:r>
              <a:rPr b="1"/>
              <a:t>toolbox</a:t>
            </a:r>
            <a:r>
              <a:t> that you need for that purpose.</a:t>
            </a:r>
          </a:p>
        </p:txBody>
      </p:sp>
      <p:sp>
        <p:nvSpPr>
          <p:cNvPr id="279" name="You are always doing the same thing: reading and/or writing bytes or characters."/>
          <p:cNvSpPr txBox="1"/>
          <p:nvPr/>
        </p:nvSpPr>
        <p:spPr>
          <a:xfrm>
            <a:off x="692622" y="5397500"/>
            <a:ext cx="115951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latin typeface="+mn-lt"/>
                <a:ea typeface="+mn-ea"/>
                <a:cs typeface="+mn-cs"/>
                <a:sym typeface="Helvetica Neue"/>
              </a:defRPr>
            </a:pPr>
            <a:r>
              <a:t>You are always doing the same thing: </a:t>
            </a:r>
            <a:r>
              <a:rPr b="1"/>
              <a:t>reading</a:t>
            </a:r>
            <a:r>
              <a:t> and/or </a:t>
            </a:r>
            <a:r>
              <a:rPr b="1"/>
              <a:t>writing</a:t>
            </a:r>
            <a:r>
              <a:t> bytes or characters.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77"/>
                                        </p:tgtEl>
                                        <p:attrNameLst>
                                          <p:attrName>style.visibility</p:attrName>
                                        </p:attrNameLst>
                                      </p:cBhvr>
                                      <p:to>
                                        <p:strVal val="visible"/>
                                      </p:to>
                                    </p:set>
                                    <p:anim calcmode="lin" valueType="num">
                                      <p:cBhvr>
                                        <p:cTn id="7" dur="1000" fill="hold"/>
                                        <p:tgtEl>
                                          <p:spTgt spid="277"/>
                                        </p:tgtEl>
                                        <p:attrNameLst>
                                          <p:attrName>ppt_w</p:attrName>
                                        </p:attrNameLst>
                                      </p:cBhvr>
                                      <p:tavLst>
                                        <p:tav tm="0">
                                          <p:val>
                                            <p:fltVal val="0"/>
                                          </p:val>
                                        </p:tav>
                                        <p:tav tm="100000">
                                          <p:val>
                                            <p:strVal val="#ppt_w"/>
                                          </p:val>
                                        </p:tav>
                                      </p:tavLst>
                                    </p:anim>
                                    <p:anim calcmode="lin" valueType="num">
                                      <p:cBhvr>
                                        <p:cTn id="8" dur="1000" fill="hold"/>
                                        <p:tgtEl>
                                          <p:spTgt spid="27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79"/>
                                        </p:tgtEl>
                                        <p:attrNameLst>
                                          <p:attrName>style.visibility</p:attrName>
                                        </p:attrNameLst>
                                      </p:cBhvr>
                                      <p:to>
                                        <p:strVal val="visible"/>
                                      </p:to>
                                    </p:set>
                                    <p:anim calcmode="lin" valueType="num">
                                      <p:cBhvr>
                                        <p:cTn id="13" dur="1000" fill="hold"/>
                                        <p:tgtEl>
                                          <p:spTgt spid="279"/>
                                        </p:tgtEl>
                                        <p:attrNameLst>
                                          <p:attrName>ppt_w</p:attrName>
                                        </p:attrNameLst>
                                      </p:cBhvr>
                                      <p:tavLst>
                                        <p:tav tm="0">
                                          <p:val>
                                            <p:fltVal val="0"/>
                                          </p:val>
                                        </p:tav>
                                        <p:tav tm="100000">
                                          <p:val>
                                            <p:strVal val="#ppt_w"/>
                                          </p:val>
                                        </p:tav>
                                      </p:tavLst>
                                    </p:anim>
                                    <p:anim calcmode="lin" valueType="num">
                                      <p:cBhvr>
                                        <p:cTn id="14" dur="1000" fill="hold"/>
                                        <p:tgtEl>
                                          <p:spTgt spid="27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78"/>
                                        </p:tgtEl>
                                        <p:attrNameLst>
                                          <p:attrName>style.visibility</p:attrName>
                                        </p:attrNameLst>
                                      </p:cBhvr>
                                      <p:to>
                                        <p:strVal val="visible"/>
                                      </p:to>
                                    </p:set>
                                    <p:anim calcmode="lin" valueType="num">
                                      <p:cBhvr>
                                        <p:cTn id="19" dur="1000" fill="hold"/>
                                        <p:tgtEl>
                                          <p:spTgt spid="278"/>
                                        </p:tgtEl>
                                        <p:attrNameLst>
                                          <p:attrName>ppt_w</p:attrName>
                                        </p:attrNameLst>
                                      </p:cBhvr>
                                      <p:tavLst>
                                        <p:tav tm="0">
                                          <p:val>
                                            <p:fltVal val="0"/>
                                          </p:val>
                                        </p:tav>
                                        <p:tav tm="100000">
                                          <p:val>
                                            <p:strVal val="#ppt_w"/>
                                          </p:val>
                                        </p:tav>
                                      </p:tavLst>
                                    </p:anim>
                                    <p:anim calcmode="lin" valueType="num">
                                      <p:cBhvr>
                                        <p:cTn id="20" dur="1000" fill="hold"/>
                                        <p:tgtEl>
                                          <p:spTgt spid="2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2"/>
      <p:bldP build="whole" bldLvl="1" animBg="1" rev="0" advAuto="0" spid="277" grpId="1"/>
      <p:bldP build="whole" bldLvl="1" animBg="1" rev="0" advAuto="0" spid="278" grpId="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ources, Sinks &amp; Streams"/>
          <p:cNvSpPr txBox="1"/>
          <p:nvPr>
            <p:ph type="title"/>
          </p:nvPr>
        </p:nvSpPr>
        <p:spPr>
          <a:xfrm>
            <a:off x="571500" y="1219200"/>
            <a:ext cx="11861800" cy="2336800"/>
          </a:xfrm>
          <a:prstGeom prst="rect">
            <a:avLst/>
          </a:prstGeom>
        </p:spPr>
        <p:txBody>
          <a:bodyPr/>
          <a:lstStyle>
            <a:lvl1pPr algn="ctr">
              <a:defRPr sz="6000"/>
            </a:lvl1pPr>
          </a:lstStyle>
          <a:p>
            <a:pPr/>
            <a:r>
              <a:t>Sources, Sinks &amp; Streams</a:t>
            </a:r>
          </a:p>
        </p:txBody>
      </p:sp>
      <p:pic>
        <p:nvPicPr>
          <p:cNvPr id="282" name="droppedImage.png" descr="droppedImage.png"/>
          <p:cNvPicPr>
            <a:picLocks noChangeAspect="1"/>
          </p:cNvPicPr>
          <p:nvPr/>
        </p:nvPicPr>
        <p:blipFill>
          <a:blip r:embed="rId2">
            <a:extLst/>
          </a:blip>
          <a:stretch>
            <a:fillRect/>
          </a:stretch>
        </p:blipFill>
        <p:spPr>
          <a:xfrm>
            <a:off x="1536700" y="4368800"/>
            <a:ext cx="5727700" cy="3810000"/>
          </a:xfrm>
          <a:prstGeom prst="rect">
            <a:avLst/>
          </a:prstGeom>
          <a:ln w="12700">
            <a:miter lim="400000"/>
          </a:ln>
        </p:spPr>
      </p:pic>
      <p:pic>
        <p:nvPicPr>
          <p:cNvPr id="283" name="droppedImage.png" descr="droppedImage.png"/>
          <p:cNvPicPr>
            <a:picLocks noChangeAspect="1"/>
          </p:cNvPicPr>
          <p:nvPr/>
        </p:nvPicPr>
        <p:blipFill>
          <a:blip r:embed="rId3">
            <a:extLst/>
          </a:blip>
          <a:stretch>
            <a:fillRect/>
          </a:stretch>
        </p:blipFill>
        <p:spPr>
          <a:xfrm>
            <a:off x="6388100" y="4368800"/>
            <a:ext cx="5080000" cy="3810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ystem.out.println(“I like IO”);"/>
          <p:cNvSpPr txBox="1"/>
          <p:nvPr/>
        </p:nvSpPr>
        <p:spPr>
          <a:xfrm>
            <a:off x="767" y="2717800"/>
            <a:ext cx="13004801"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sz="4800">
                <a:latin typeface="Consolas"/>
                <a:ea typeface="Consolas"/>
                <a:cs typeface="Consolas"/>
                <a:sym typeface="Consolas"/>
              </a:defRPr>
            </a:pPr>
            <a:r>
              <a:t>System.</a:t>
            </a:r>
            <a:r>
              <a:rPr>
                <a:solidFill>
                  <a:srgbClr val="E32400"/>
                </a:solidFill>
              </a:rPr>
              <a:t>out</a:t>
            </a:r>
            <a:r>
              <a:t>.println(“I like IO”);</a:t>
            </a:r>
          </a:p>
        </p:txBody>
      </p:sp>
      <p:pic>
        <p:nvPicPr>
          <p:cNvPr id="286" name="Screen Shot 2014-02-24 at 14.03.12.png" descr="Screen Shot 2014-02-24 at 14.03.12.png"/>
          <p:cNvPicPr>
            <a:picLocks noChangeAspect="1"/>
          </p:cNvPicPr>
          <p:nvPr/>
        </p:nvPicPr>
        <p:blipFill>
          <a:blip r:embed="rId2">
            <a:extLst/>
          </a:blip>
          <a:stretch>
            <a:fillRect/>
          </a:stretch>
        </p:blipFill>
        <p:spPr>
          <a:xfrm>
            <a:off x="520700" y="3657600"/>
            <a:ext cx="11735559" cy="5803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6"/>
                                        </p:tgtEl>
                                        <p:attrNameLst>
                                          <p:attrName>style.visibility</p:attrName>
                                        </p:attrNameLst>
                                      </p:cBhvr>
                                      <p:to>
                                        <p:strVal val="visible"/>
                                      </p:to>
                                    </p:set>
                                    <p:anim calcmode="lin" valueType="num">
                                      <p:cBhvr>
                                        <p:cTn id="7" dur="1000" fill="hold"/>
                                        <p:tgtEl>
                                          <p:spTgt spid="286"/>
                                        </p:tgtEl>
                                        <p:attrNameLst>
                                          <p:attrName>ppt_w</p:attrName>
                                        </p:attrNameLst>
                                      </p:cBhvr>
                                      <p:tavLst>
                                        <p:tav tm="0">
                                          <p:val>
                                            <p:fltVal val="0"/>
                                          </p:val>
                                        </p:tav>
                                        <p:tav tm="100000">
                                          <p:val>
                                            <p:strVal val="#ppt_w"/>
                                          </p:val>
                                        </p:tav>
                                      </p:tavLst>
                                    </p:anim>
                                    <p:anim calcmode="lin" valueType="num">
                                      <p:cBhvr>
                                        <p:cTn id="8" dur="1000" fill="hold"/>
                                        <p:tgtEl>
                                          <p:spTgt spid="2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6"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ctangle"/>
          <p:cNvSpPr/>
          <p:nvPr/>
        </p:nvSpPr>
        <p:spPr>
          <a:xfrm>
            <a:off x="10452100" y="6489700"/>
            <a:ext cx="304800" cy="1028700"/>
          </a:xfrm>
          <a:prstGeom prst="rect">
            <a:avLst/>
          </a:prstGeom>
          <a:solidFill>
            <a:srgbClr val="FECB3E"/>
          </a:solidFill>
          <a:ln w="25400">
            <a:solidFill>
              <a:srgbClr val="000000"/>
            </a:solidFill>
            <a:miter lim="400000"/>
          </a:ln>
        </p:spPr>
        <p:txBody>
          <a:bodyPr lIns="50800" tIns="50800" rIns="50800" bIns="50800" anchor="ctr"/>
          <a:lstStyle/>
          <a:p>
            <a:pPr>
              <a:defRPr sz="3600"/>
            </a:pPr>
          </a:p>
        </p:txBody>
      </p:sp>
      <p:sp>
        <p:nvSpPr>
          <p:cNvPr id="289" name="Rectangle"/>
          <p:cNvSpPr/>
          <p:nvPr/>
        </p:nvSpPr>
        <p:spPr>
          <a:xfrm>
            <a:off x="8953500" y="3708400"/>
            <a:ext cx="304800" cy="1028700"/>
          </a:xfrm>
          <a:prstGeom prst="rect">
            <a:avLst/>
          </a:prstGeom>
          <a:solidFill>
            <a:srgbClr val="FECB3E"/>
          </a:solidFill>
          <a:ln w="25400">
            <a:solidFill>
              <a:srgbClr val="000000"/>
            </a:solidFill>
            <a:miter lim="400000"/>
          </a:ln>
        </p:spPr>
        <p:txBody>
          <a:bodyPr lIns="50800" tIns="50800" rIns="50800" bIns="50800" anchor="ctr"/>
          <a:lstStyle/>
          <a:p>
            <a:pPr>
              <a:defRPr sz="3600"/>
            </a:pPr>
          </a:p>
        </p:txBody>
      </p:sp>
      <p:sp>
        <p:nvSpPr>
          <p:cNvPr id="290" name="Streams"/>
          <p:cNvSpPr txBox="1"/>
          <p:nvPr>
            <p:ph type="title"/>
          </p:nvPr>
        </p:nvSpPr>
        <p:spPr>
          <a:prstGeom prst="rect">
            <a:avLst/>
          </a:prstGeom>
        </p:spPr>
        <p:txBody>
          <a:bodyPr/>
          <a:lstStyle/>
          <a:p>
            <a:pPr/>
            <a:r>
              <a:t>Streams</a:t>
            </a:r>
          </a:p>
        </p:txBody>
      </p:sp>
      <p:sp>
        <p:nvSpPr>
          <p:cNvPr id="291" name="When we talk about “input/output”, or IOs, we think about producing and consuming streams of data.…"/>
          <p:cNvSpPr txBox="1"/>
          <p:nvPr>
            <p:ph type="body" sz="half" idx="1"/>
          </p:nvPr>
        </p:nvSpPr>
        <p:spPr>
          <a:xfrm>
            <a:off x="571500" y="2324100"/>
            <a:ext cx="5867400" cy="6565900"/>
          </a:xfrm>
          <a:prstGeom prst="rect">
            <a:avLst/>
          </a:prstGeom>
        </p:spPr>
        <p:txBody>
          <a:bodyPr/>
          <a:lstStyle/>
          <a:p>
            <a:pPr/>
            <a:r>
              <a:t>When we talk about “input/output”, or IOs, we think about </a:t>
            </a:r>
            <a:r>
              <a:rPr b="1"/>
              <a:t>producing</a:t>
            </a:r>
            <a:r>
              <a:t> and </a:t>
            </a:r>
            <a:r>
              <a:rPr b="1"/>
              <a:t>consuming</a:t>
            </a:r>
            <a:r>
              <a:t> </a:t>
            </a:r>
            <a:r>
              <a:rPr b="1"/>
              <a:t>streams of data</a:t>
            </a:r>
            <a:r>
              <a:t>.</a:t>
            </a:r>
          </a:p>
          <a:p>
            <a:pPr/>
            <a:r>
              <a:t>There are different </a:t>
            </a:r>
            <a:r>
              <a:rPr b="1"/>
              <a:t>sources</a:t>
            </a:r>
            <a:r>
              <a:t> that contain or produce data.</a:t>
            </a:r>
          </a:p>
          <a:p>
            <a:pPr/>
            <a:r>
              <a:t>There are also different </a:t>
            </a:r>
            <a:r>
              <a:rPr b="1"/>
              <a:t>destinations</a:t>
            </a:r>
            <a:r>
              <a:t> that receive or consume data.</a:t>
            </a:r>
          </a:p>
          <a:p>
            <a:pPr/>
            <a:r>
              <a:t>Think about </a:t>
            </a:r>
            <a:r>
              <a:rPr b="1"/>
              <a:t>files</a:t>
            </a:r>
            <a:r>
              <a:t>, </a:t>
            </a:r>
            <a:r>
              <a:rPr b="1"/>
              <a:t>network endpoints</a:t>
            </a:r>
            <a:r>
              <a:t>, </a:t>
            </a:r>
            <a:r>
              <a:rPr b="1"/>
              <a:t>memory</a:t>
            </a:r>
            <a:r>
              <a:t>, </a:t>
            </a:r>
            <a:r>
              <a:rPr b="1"/>
              <a:t>processes</a:t>
            </a:r>
            <a:r>
              <a:t>, etc.</a:t>
            </a:r>
          </a:p>
          <a:p>
            <a:pPr/>
            <a:r>
              <a:t>Your </a:t>
            </a:r>
            <a:r>
              <a:rPr b="1"/>
              <a:t>program</a:t>
            </a:r>
            <a:r>
              <a:t> can </a:t>
            </a:r>
            <a:r>
              <a:rPr b="1"/>
              <a:t>read data</a:t>
            </a:r>
            <a:r>
              <a:t> from a stream. Your program can </a:t>
            </a:r>
            <a:r>
              <a:rPr b="1"/>
              <a:t>write data</a:t>
            </a:r>
            <a:r>
              <a:t> to a stream.</a:t>
            </a:r>
          </a:p>
        </p:txBody>
      </p:sp>
      <p:sp>
        <p:nvSpPr>
          <p:cNvPr id="292" name="data…"/>
          <p:cNvSpPr/>
          <p:nvPr/>
        </p:nvSpPr>
        <p:spPr>
          <a:xfrm>
            <a:off x="7137400" y="2438400"/>
            <a:ext cx="3937000" cy="12700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data</a:t>
            </a:r>
          </a:p>
          <a:p>
            <a:pPr>
              <a:defRPr b="1" sz="3600">
                <a:latin typeface="+mn-lt"/>
                <a:ea typeface="+mn-ea"/>
                <a:cs typeface="+mn-cs"/>
                <a:sym typeface="Helvetica Neue"/>
              </a:defRPr>
            </a:pPr>
            <a:r>
              <a:t>source</a:t>
            </a:r>
          </a:p>
        </p:txBody>
      </p:sp>
      <p:sp>
        <p:nvSpPr>
          <p:cNvPr id="293" name="data…"/>
          <p:cNvSpPr/>
          <p:nvPr/>
        </p:nvSpPr>
        <p:spPr>
          <a:xfrm>
            <a:off x="8636000" y="7518400"/>
            <a:ext cx="3937000" cy="12700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data</a:t>
            </a:r>
          </a:p>
          <a:p>
            <a:pPr>
              <a:defRPr b="1" sz="3600">
                <a:latin typeface="+mn-lt"/>
                <a:ea typeface="+mn-ea"/>
                <a:cs typeface="+mn-cs"/>
                <a:sym typeface="Helvetica Neue"/>
              </a:defRPr>
            </a:pPr>
            <a:r>
              <a:t>destination</a:t>
            </a:r>
          </a:p>
        </p:txBody>
      </p:sp>
      <p:sp>
        <p:nvSpPr>
          <p:cNvPr id="294" name="your program"/>
          <p:cNvSpPr/>
          <p:nvPr/>
        </p:nvSpPr>
        <p:spPr>
          <a:xfrm>
            <a:off x="7797800" y="4699000"/>
            <a:ext cx="3937000" cy="18161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pPr/>
            <a:r>
              <a:t>your program</a:t>
            </a:r>
          </a:p>
        </p:txBody>
      </p:sp>
      <p:grpSp>
        <p:nvGrpSpPr>
          <p:cNvPr id="297" name="Group"/>
          <p:cNvGrpSpPr/>
          <p:nvPr/>
        </p:nvGrpSpPr>
        <p:grpSpPr>
          <a:xfrm>
            <a:off x="9461500" y="3934795"/>
            <a:ext cx="980771" cy="586405"/>
            <a:chOff x="0" y="0"/>
            <a:chExt cx="980770" cy="586404"/>
          </a:xfrm>
        </p:grpSpPr>
        <p:sp>
          <p:nvSpPr>
            <p:cNvPr id="295" name="Line"/>
            <p:cNvSpPr/>
            <p:nvPr/>
          </p:nvSpPr>
          <p:spPr>
            <a:xfrm flipV="1">
              <a:off x="-1" y="0"/>
              <a:ext cx="2" cy="586405"/>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296" name="read"/>
            <p:cNvSpPr txBox="1"/>
            <p:nvPr/>
          </p:nvSpPr>
          <p:spPr>
            <a:xfrm>
              <a:off x="187630" y="24861"/>
              <a:ext cx="793141" cy="523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defRPr i="1" sz="2800">
                  <a:latin typeface="+mn-lt"/>
                  <a:ea typeface="+mn-ea"/>
                  <a:cs typeface="+mn-cs"/>
                  <a:sym typeface="Helvetica Neue"/>
                </a:defRPr>
              </a:lvl1pPr>
            </a:lstStyle>
            <a:p>
              <a:pPr/>
              <a:r>
                <a:t>read</a:t>
              </a:r>
            </a:p>
          </p:txBody>
        </p:sp>
      </p:grpSp>
      <p:grpSp>
        <p:nvGrpSpPr>
          <p:cNvPr id="300" name="Group"/>
          <p:cNvGrpSpPr/>
          <p:nvPr/>
        </p:nvGrpSpPr>
        <p:grpSpPr>
          <a:xfrm>
            <a:off x="10960100" y="6718300"/>
            <a:ext cx="1035177" cy="586405"/>
            <a:chOff x="0" y="0"/>
            <a:chExt cx="1035176" cy="586404"/>
          </a:xfrm>
        </p:grpSpPr>
        <p:sp>
          <p:nvSpPr>
            <p:cNvPr id="298" name="Line"/>
            <p:cNvSpPr/>
            <p:nvPr/>
          </p:nvSpPr>
          <p:spPr>
            <a:xfrm flipV="1">
              <a:off x="-1" y="0"/>
              <a:ext cx="2" cy="586405"/>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299" name="write"/>
            <p:cNvSpPr txBox="1"/>
            <p:nvPr/>
          </p:nvSpPr>
          <p:spPr>
            <a:xfrm>
              <a:off x="189762" y="9956"/>
              <a:ext cx="845415" cy="5234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defRPr i="1" sz="2800">
                  <a:latin typeface="+mn-lt"/>
                  <a:ea typeface="+mn-ea"/>
                  <a:cs typeface="+mn-cs"/>
                  <a:sym typeface="Helvetica Neue"/>
                </a:defRPr>
              </a:lvl1pPr>
            </a:lstStyle>
            <a:p>
              <a:pPr/>
              <a:r>
                <a:t>write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94"/>
                                        </p:tgtEl>
                                        <p:attrNameLst>
                                          <p:attrName>style.visibility</p:attrName>
                                        </p:attrNameLst>
                                      </p:cBhvr>
                                      <p:to>
                                        <p:strVal val="visible"/>
                                      </p:to>
                                    </p:set>
                                    <p:anim calcmode="lin" valueType="num">
                                      <p:cBhvr>
                                        <p:cTn id="7" dur="1000" fill="hold"/>
                                        <p:tgtEl>
                                          <p:spTgt spid="294"/>
                                        </p:tgtEl>
                                        <p:attrNameLst>
                                          <p:attrName>ppt_w</p:attrName>
                                        </p:attrNameLst>
                                      </p:cBhvr>
                                      <p:tavLst>
                                        <p:tav tm="0">
                                          <p:val>
                                            <p:fltVal val="0"/>
                                          </p:val>
                                        </p:tav>
                                        <p:tav tm="100000">
                                          <p:val>
                                            <p:strVal val="#ppt_w"/>
                                          </p:val>
                                        </p:tav>
                                      </p:tavLst>
                                    </p:anim>
                                    <p:anim calcmode="lin" valueType="num">
                                      <p:cBhvr>
                                        <p:cTn id="8" dur="1000" fill="hold"/>
                                        <p:tgtEl>
                                          <p:spTgt spid="29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92"/>
                                        </p:tgtEl>
                                        <p:attrNameLst>
                                          <p:attrName>style.visibility</p:attrName>
                                        </p:attrNameLst>
                                      </p:cBhvr>
                                      <p:to>
                                        <p:strVal val="visible"/>
                                      </p:to>
                                    </p:set>
                                    <p:anim calcmode="lin" valueType="num">
                                      <p:cBhvr>
                                        <p:cTn id="13" dur="1000" fill="hold"/>
                                        <p:tgtEl>
                                          <p:spTgt spid="292"/>
                                        </p:tgtEl>
                                        <p:attrNameLst>
                                          <p:attrName>ppt_w</p:attrName>
                                        </p:attrNameLst>
                                      </p:cBhvr>
                                      <p:tavLst>
                                        <p:tav tm="0">
                                          <p:val>
                                            <p:fltVal val="0"/>
                                          </p:val>
                                        </p:tav>
                                        <p:tav tm="100000">
                                          <p:val>
                                            <p:strVal val="#ppt_w"/>
                                          </p:val>
                                        </p:tav>
                                      </p:tavLst>
                                    </p:anim>
                                    <p:anim calcmode="lin" valueType="num">
                                      <p:cBhvr>
                                        <p:cTn id="14" dur="1000" fill="hold"/>
                                        <p:tgtEl>
                                          <p:spTgt spid="29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93"/>
                                        </p:tgtEl>
                                        <p:attrNameLst>
                                          <p:attrName>style.visibility</p:attrName>
                                        </p:attrNameLst>
                                      </p:cBhvr>
                                      <p:to>
                                        <p:strVal val="visible"/>
                                      </p:to>
                                    </p:set>
                                    <p:anim calcmode="lin" valueType="num">
                                      <p:cBhvr>
                                        <p:cTn id="19" dur="1000" fill="hold"/>
                                        <p:tgtEl>
                                          <p:spTgt spid="293"/>
                                        </p:tgtEl>
                                        <p:attrNameLst>
                                          <p:attrName>ppt_w</p:attrName>
                                        </p:attrNameLst>
                                      </p:cBhvr>
                                      <p:tavLst>
                                        <p:tav tm="0">
                                          <p:val>
                                            <p:fltVal val="0"/>
                                          </p:val>
                                        </p:tav>
                                        <p:tav tm="100000">
                                          <p:val>
                                            <p:strVal val="#ppt_w"/>
                                          </p:val>
                                        </p:tav>
                                      </p:tavLst>
                                    </p:anim>
                                    <p:anim calcmode="lin" valueType="num">
                                      <p:cBhvr>
                                        <p:cTn id="20" dur="1000" fill="hold"/>
                                        <p:tgtEl>
                                          <p:spTgt spid="29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4" presetID="22" grpId="4" fill="hold">
                                  <p:stCondLst>
                                    <p:cond delay="0"/>
                                  </p:stCondLst>
                                  <p:iterate type="el" backwards="0">
                                    <p:tmAbs val="0"/>
                                  </p:iterate>
                                  <p:childTnLst>
                                    <p:set>
                                      <p:cBhvr>
                                        <p:cTn id="24" fill="hold"/>
                                        <p:tgtEl>
                                          <p:spTgt spid="289"/>
                                        </p:tgtEl>
                                        <p:attrNameLst>
                                          <p:attrName>style.visibility</p:attrName>
                                        </p:attrNameLst>
                                      </p:cBhvr>
                                      <p:to>
                                        <p:strVal val="visible"/>
                                      </p:to>
                                    </p:set>
                                    <p:animEffect filter="wipe(down)" transition="in">
                                      <p:cBhvr>
                                        <p:cTn id="25" dur="1000"/>
                                        <p:tgtEl>
                                          <p:spTgt spid="289"/>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1" presetID="22" grpId="5" fill="hold">
                                  <p:stCondLst>
                                    <p:cond delay="0"/>
                                  </p:stCondLst>
                                  <p:iterate type="el" backwards="0">
                                    <p:tmAbs val="0"/>
                                  </p:iterate>
                                  <p:childTnLst>
                                    <p:set>
                                      <p:cBhvr>
                                        <p:cTn id="29" fill="hold"/>
                                        <p:tgtEl>
                                          <p:spTgt spid="288"/>
                                        </p:tgtEl>
                                        <p:attrNameLst>
                                          <p:attrName>style.visibility</p:attrName>
                                        </p:attrNameLst>
                                      </p:cBhvr>
                                      <p:to>
                                        <p:strVal val="visible"/>
                                      </p:to>
                                    </p:set>
                                    <p:animEffect filter="wipe(up)" transition="in">
                                      <p:cBhvr>
                                        <p:cTn id="30" dur="1000"/>
                                        <p:tgtEl>
                                          <p:spTgt spid="288"/>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 presetID="22" grpId="6" fill="hold">
                                  <p:stCondLst>
                                    <p:cond delay="0"/>
                                  </p:stCondLst>
                                  <p:iterate type="el" backwards="0">
                                    <p:tmAbs val="0"/>
                                  </p:iterate>
                                  <p:childTnLst>
                                    <p:set>
                                      <p:cBhvr>
                                        <p:cTn id="34" fill="hold"/>
                                        <p:tgtEl>
                                          <p:spTgt spid="297"/>
                                        </p:tgtEl>
                                        <p:attrNameLst>
                                          <p:attrName>style.visibility</p:attrName>
                                        </p:attrNameLst>
                                      </p:cBhvr>
                                      <p:to>
                                        <p:strVal val="visible"/>
                                      </p:to>
                                    </p:set>
                                    <p:animEffect filter="wipe(up)" transition="in">
                                      <p:cBhvr>
                                        <p:cTn id="35" dur="1000"/>
                                        <p:tgtEl>
                                          <p:spTgt spid="297"/>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 presetID="22" grpId="7" fill="hold">
                                  <p:stCondLst>
                                    <p:cond delay="0"/>
                                  </p:stCondLst>
                                  <p:iterate type="el" backwards="0">
                                    <p:tmAbs val="0"/>
                                  </p:iterate>
                                  <p:childTnLst>
                                    <p:set>
                                      <p:cBhvr>
                                        <p:cTn id="39" fill="hold"/>
                                        <p:tgtEl>
                                          <p:spTgt spid="300"/>
                                        </p:tgtEl>
                                        <p:attrNameLst>
                                          <p:attrName>style.visibility</p:attrName>
                                        </p:attrNameLst>
                                      </p:cBhvr>
                                      <p:to>
                                        <p:strVal val="visible"/>
                                      </p:to>
                                    </p:set>
                                    <p:animEffect filter="wipe(up)" transition="in">
                                      <p:cBhvr>
                                        <p:cTn id="40" dur="1000"/>
                                        <p:tgtEl>
                                          <p:spTgt spid="300"/>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16" presetID="23" grpId="8" fill="hold">
                                  <p:stCondLst>
                                    <p:cond delay="0"/>
                                  </p:stCondLst>
                                  <p:iterate type="el" backwards="0">
                                    <p:tmAbs val="0"/>
                                  </p:iterate>
                                  <p:childTnLst>
                                    <p:set>
                                      <p:cBhvr>
                                        <p:cTn id="44" fill="hold"/>
                                        <p:tgtEl>
                                          <p:spTgt spid="291"/>
                                        </p:tgtEl>
                                        <p:attrNameLst>
                                          <p:attrName>style.visibility</p:attrName>
                                        </p:attrNameLst>
                                      </p:cBhvr>
                                      <p:to>
                                        <p:strVal val="visible"/>
                                      </p:to>
                                    </p:set>
                                    <p:anim calcmode="lin" valueType="num">
                                      <p:cBhvr>
                                        <p:cTn id="45" dur="1000" fill="hold"/>
                                        <p:tgtEl>
                                          <p:spTgt spid="291"/>
                                        </p:tgtEl>
                                        <p:attrNameLst>
                                          <p:attrName>ppt_w</p:attrName>
                                        </p:attrNameLst>
                                      </p:cBhvr>
                                      <p:tavLst>
                                        <p:tav tm="0">
                                          <p:val>
                                            <p:fltVal val="0"/>
                                          </p:val>
                                        </p:tav>
                                        <p:tav tm="100000">
                                          <p:val>
                                            <p:strVal val="#ppt_w"/>
                                          </p:val>
                                        </p:tav>
                                      </p:tavLst>
                                    </p:anim>
                                    <p:anim calcmode="lin" valueType="num">
                                      <p:cBhvr>
                                        <p:cTn id="46" dur="1000" fill="hold"/>
                                        <p:tgtEl>
                                          <p:spTgt spid="2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3"/>
      <p:bldP build="whole" bldLvl="1" animBg="1" rev="0" advAuto="0" spid="294" grpId="1"/>
      <p:bldP build="whole" bldLvl="1" animBg="1" rev="0" advAuto="0" spid="300" grpId="7"/>
      <p:bldP build="whole" bldLvl="1" animBg="1" rev="0" advAuto="0" spid="297" grpId="6"/>
      <p:bldP build="whole" bldLvl="1" animBg="1" rev="0" advAuto="0" spid="291" grpId="8"/>
      <p:bldP build="whole" bldLvl="1" animBg="1" rev="0" advAuto="0" spid="288" grpId="5"/>
      <p:bldP build="whole" bldLvl="1" animBg="1" rev="0" advAuto="0" spid="292" grpId="2"/>
      <p:bldP build="whole" bldLvl="1" animBg="1" rev="0" advAuto="0" spid="289"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What can you do with IO streams?"/>
          <p:cNvSpPr txBox="1"/>
          <p:nvPr>
            <p:ph type="title"/>
          </p:nvPr>
        </p:nvSpPr>
        <p:spPr>
          <a:prstGeom prst="rect">
            <a:avLst/>
          </a:prstGeom>
        </p:spPr>
        <p:txBody>
          <a:bodyPr/>
          <a:lstStyle/>
          <a:p>
            <a:pPr/>
            <a:r>
              <a:t>What can you do with IO streams?</a:t>
            </a:r>
          </a:p>
        </p:txBody>
      </p:sp>
      <p:sp>
        <p:nvSpPr>
          <p:cNvPr id="303" name="Read data from a file. Think about a program that reads an XML/JSON configuration file at start-up. Think about your favorite text editor.…"/>
          <p:cNvSpPr txBox="1"/>
          <p:nvPr>
            <p:ph type="body" sz="half" idx="1"/>
          </p:nvPr>
        </p:nvSpPr>
        <p:spPr>
          <a:xfrm>
            <a:off x="571500" y="2324100"/>
            <a:ext cx="7226300" cy="6565900"/>
          </a:xfrm>
          <a:prstGeom prst="rect">
            <a:avLst/>
          </a:prstGeom>
        </p:spPr>
        <p:txBody>
          <a:bodyPr/>
          <a:lstStyle/>
          <a:p>
            <a:pPr/>
            <a:r>
              <a:rPr b="1"/>
              <a:t>Read data from a file</a:t>
            </a:r>
            <a:r>
              <a:t>. Think about a program that reads an XML/JSON configuration file at start-up. Think about your favorite text editor.</a:t>
            </a:r>
          </a:p>
          <a:p>
            <a:pPr/>
            <a:r>
              <a:rPr b="1"/>
              <a:t>Write data to a file</a:t>
            </a:r>
            <a:r>
              <a:t>. Think about a java compiler that produces .class files.</a:t>
            </a:r>
          </a:p>
          <a:p>
            <a:pPr/>
            <a:r>
              <a:rPr b="1"/>
              <a:t>Receive data over the network</a:t>
            </a:r>
            <a:r>
              <a:t>. Think about a web server receiving requests from clients.</a:t>
            </a:r>
          </a:p>
          <a:p>
            <a:pPr/>
            <a:r>
              <a:rPr b="1"/>
              <a:t>Send data over the network</a:t>
            </a:r>
            <a:r>
              <a:t>. Think about the same server sending responses to the clients.</a:t>
            </a:r>
          </a:p>
          <a:p>
            <a:pPr/>
            <a:r>
              <a:rPr b="1"/>
              <a:t>Exchange data with other programs</a:t>
            </a:r>
            <a:r>
              <a:t> (processes) running on the same machine.</a:t>
            </a:r>
          </a:p>
          <a:p>
            <a:pPr>
              <a:defRPr b="1"/>
            </a:pPr>
            <a:r>
              <a:t>Etc.</a:t>
            </a:r>
          </a:p>
        </p:txBody>
      </p:sp>
      <p:sp>
        <p:nvSpPr>
          <p:cNvPr id="304" name="In the end, it’s always the same thing... it’s about reading and writing data!"/>
          <p:cNvSpPr/>
          <p:nvPr/>
        </p:nvSpPr>
        <p:spPr>
          <a:xfrm>
            <a:off x="7785100" y="2501900"/>
            <a:ext cx="4889500" cy="298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6" y="0"/>
                </a:moveTo>
                <a:cubicBezTo>
                  <a:pt x="2466" y="0"/>
                  <a:pt x="1964" y="823"/>
                  <a:pt x="1964" y="1838"/>
                </a:cubicBezTo>
                <a:lnTo>
                  <a:pt x="1964" y="14339"/>
                </a:lnTo>
                <a:lnTo>
                  <a:pt x="0" y="15258"/>
                </a:lnTo>
                <a:lnTo>
                  <a:pt x="1964" y="16177"/>
                </a:lnTo>
                <a:lnTo>
                  <a:pt x="1964" y="19762"/>
                </a:lnTo>
                <a:cubicBezTo>
                  <a:pt x="1964" y="20777"/>
                  <a:pt x="2466" y="21600"/>
                  <a:pt x="3086" y="21600"/>
                </a:cubicBezTo>
                <a:lnTo>
                  <a:pt x="20478" y="21600"/>
                </a:lnTo>
                <a:cubicBezTo>
                  <a:pt x="21098" y="21600"/>
                  <a:pt x="21600" y="20777"/>
                  <a:pt x="21600" y="19762"/>
                </a:cubicBezTo>
                <a:lnTo>
                  <a:pt x="21600" y="1838"/>
                </a:lnTo>
                <a:cubicBezTo>
                  <a:pt x="21600" y="823"/>
                  <a:pt x="21098" y="0"/>
                  <a:pt x="20478" y="0"/>
                </a:cubicBezTo>
                <a:lnTo>
                  <a:pt x="3086" y="0"/>
                </a:lnTo>
                <a:close/>
              </a:path>
            </a:pathLst>
          </a:cu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200"/>
            </a:pPr>
            <a:r>
              <a:t>In the end, it’s </a:t>
            </a:r>
            <a:r>
              <a:rPr b="1">
                <a:latin typeface="+mn-lt"/>
                <a:ea typeface="+mn-ea"/>
                <a:cs typeface="+mn-cs"/>
                <a:sym typeface="Helvetica Neue"/>
              </a:rPr>
              <a:t>always the same thing</a:t>
            </a:r>
            <a:r>
              <a:t>... it’s about </a:t>
            </a:r>
            <a:r>
              <a:rPr b="1">
                <a:latin typeface="+mn-lt"/>
                <a:ea typeface="+mn-ea"/>
                <a:cs typeface="+mn-cs"/>
                <a:sym typeface="Helvetica Neue"/>
              </a:rPr>
              <a:t>reading</a:t>
            </a:r>
            <a:r>
              <a:t> and </a:t>
            </a:r>
            <a:r>
              <a:rPr b="1">
                <a:latin typeface="+mn-lt"/>
                <a:ea typeface="+mn-ea"/>
                <a:cs typeface="+mn-cs"/>
                <a:sym typeface="Helvetica Neue"/>
              </a:rPr>
              <a:t>writing</a:t>
            </a:r>
            <a:r>
              <a:t> data!</a:t>
            </a:r>
          </a:p>
        </p:txBody>
      </p:sp>
      <p:sp>
        <p:nvSpPr>
          <p:cNvPr id="305" name="If it’s the same thing, then we want to have a single API for dealing with all sorts of IOs!"/>
          <p:cNvSpPr/>
          <p:nvPr/>
        </p:nvSpPr>
        <p:spPr>
          <a:xfrm>
            <a:off x="7899400" y="5943600"/>
            <a:ext cx="4775200" cy="298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02" y="0"/>
                </a:moveTo>
                <a:cubicBezTo>
                  <a:pt x="2468" y="0"/>
                  <a:pt x="1953" y="823"/>
                  <a:pt x="1953" y="1838"/>
                </a:cubicBezTo>
                <a:lnTo>
                  <a:pt x="1953" y="4688"/>
                </a:lnTo>
                <a:lnTo>
                  <a:pt x="0" y="5607"/>
                </a:lnTo>
                <a:lnTo>
                  <a:pt x="1953" y="6526"/>
                </a:lnTo>
                <a:lnTo>
                  <a:pt x="1953" y="19762"/>
                </a:lnTo>
                <a:cubicBezTo>
                  <a:pt x="1953" y="20777"/>
                  <a:pt x="2468" y="21600"/>
                  <a:pt x="3102" y="21600"/>
                </a:cubicBezTo>
                <a:lnTo>
                  <a:pt x="20451" y="21600"/>
                </a:lnTo>
                <a:cubicBezTo>
                  <a:pt x="21086" y="21600"/>
                  <a:pt x="21600" y="20777"/>
                  <a:pt x="21600" y="19762"/>
                </a:cubicBezTo>
                <a:lnTo>
                  <a:pt x="21600" y="1838"/>
                </a:lnTo>
                <a:cubicBezTo>
                  <a:pt x="21600" y="823"/>
                  <a:pt x="21086" y="0"/>
                  <a:pt x="20451" y="0"/>
                </a:cubicBezTo>
                <a:lnTo>
                  <a:pt x="3102" y="0"/>
                </a:lnTo>
                <a:close/>
              </a:path>
            </a:pathLst>
          </a:cu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200"/>
            </a:pPr>
            <a:r>
              <a:t>If it’s the same thing, then we want to have a </a:t>
            </a:r>
            <a:r>
              <a:rPr b="1">
                <a:latin typeface="+mn-lt"/>
                <a:ea typeface="+mn-ea"/>
                <a:cs typeface="+mn-cs"/>
                <a:sym typeface="Helvetica Neue"/>
              </a:rPr>
              <a:t>single API</a:t>
            </a:r>
            <a:r>
              <a:t> for dealing with all sorts of IOs!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4"/>
                                        </p:tgtEl>
                                        <p:attrNameLst>
                                          <p:attrName>style.visibility</p:attrName>
                                        </p:attrNameLst>
                                      </p:cBhvr>
                                      <p:to>
                                        <p:strVal val="visible"/>
                                      </p:to>
                                    </p:set>
                                    <p:anim calcmode="lin" valueType="num">
                                      <p:cBhvr>
                                        <p:cTn id="7" dur="1000" fill="hold"/>
                                        <p:tgtEl>
                                          <p:spTgt spid="304"/>
                                        </p:tgtEl>
                                        <p:attrNameLst>
                                          <p:attrName>ppt_w</p:attrName>
                                        </p:attrNameLst>
                                      </p:cBhvr>
                                      <p:tavLst>
                                        <p:tav tm="0">
                                          <p:val>
                                            <p:fltVal val="0"/>
                                          </p:val>
                                        </p:tav>
                                        <p:tav tm="100000">
                                          <p:val>
                                            <p:strVal val="#ppt_w"/>
                                          </p:val>
                                        </p:tav>
                                      </p:tavLst>
                                    </p:anim>
                                    <p:anim calcmode="lin" valueType="num">
                                      <p:cBhvr>
                                        <p:cTn id="8" dur="1000" fill="hold"/>
                                        <p:tgtEl>
                                          <p:spTgt spid="30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05"/>
                                        </p:tgtEl>
                                        <p:attrNameLst>
                                          <p:attrName>style.visibility</p:attrName>
                                        </p:attrNameLst>
                                      </p:cBhvr>
                                      <p:to>
                                        <p:strVal val="visible"/>
                                      </p:to>
                                    </p:set>
                                    <p:anim calcmode="lin" valueType="num">
                                      <p:cBhvr>
                                        <p:cTn id="13" dur="1000" fill="hold"/>
                                        <p:tgtEl>
                                          <p:spTgt spid="305"/>
                                        </p:tgtEl>
                                        <p:attrNameLst>
                                          <p:attrName>ppt_w</p:attrName>
                                        </p:attrNameLst>
                                      </p:cBhvr>
                                      <p:tavLst>
                                        <p:tav tm="0">
                                          <p:val>
                                            <p:fltVal val="0"/>
                                          </p:val>
                                        </p:tav>
                                        <p:tav tm="100000">
                                          <p:val>
                                            <p:strVal val="#ppt_w"/>
                                          </p:val>
                                        </p:tav>
                                      </p:tavLst>
                                    </p:anim>
                                    <p:anim calcmode="lin" valueType="num">
                                      <p:cBhvr>
                                        <p:cTn id="14" dur="1000" fill="hold"/>
                                        <p:tgtEl>
                                          <p:spTgt spid="3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4" grpId="1"/>
      <p:bldP build="whole" bldLvl="1" animBg="1" rev="0" advAuto="0" spid="305"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Classes in the java.io package (1)"/>
          <p:cNvSpPr txBox="1"/>
          <p:nvPr>
            <p:ph type="title"/>
          </p:nvPr>
        </p:nvSpPr>
        <p:spPr>
          <a:prstGeom prst="rect">
            <a:avLst/>
          </a:prstGeom>
        </p:spPr>
        <p:txBody>
          <a:bodyPr/>
          <a:lstStyle/>
          <a:p>
            <a:pPr/>
            <a:r>
              <a:t>Classes in the </a:t>
            </a:r>
            <a:r>
              <a:rPr>
                <a:latin typeface="Consolas"/>
                <a:ea typeface="Consolas"/>
                <a:cs typeface="Consolas"/>
                <a:sym typeface="Consolas"/>
              </a:rPr>
              <a:t>java.io</a:t>
            </a:r>
            <a:r>
              <a:t> package (1)</a:t>
            </a:r>
          </a:p>
        </p:txBody>
      </p:sp>
      <p:sp>
        <p:nvSpPr>
          <p:cNvPr id="308" name="ByteArrayInputStream"/>
          <p:cNvSpPr/>
          <p:nvPr/>
        </p:nvSpPr>
        <p:spPr>
          <a:xfrm>
            <a:off x="1206500" y="47752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ByteArrayInputStream</a:t>
            </a:r>
          </a:p>
        </p:txBody>
      </p:sp>
      <p:sp>
        <p:nvSpPr>
          <p:cNvPr id="309" name="InputStream"/>
          <p:cNvSpPr/>
          <p:nvPr/>
        </p:nvSpPr>
        <p:spPr>
          <a:xfrm>
            <a:off x="914400" y="22860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InputStream</a:t>
            </a:r>
          </a:p>
        </p:txBody>
      </p:sp>
      <p:sp>
        <p:nvSpPr>
          <p:cNvPr id="310" name="FileInputStream"/>
          <p:cNvSpPr/>
          <p:nvPr/>
        </p:nvSpPr>
        <p:spPr>
          <a:xfrm>
            <a:off x="1206500" y="35941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FileInputStream</a:t>
            </a:r>
          </a:p>
        </p:txBody>
      </p:sp>
      <p:sp>
        <p:nvSpPr>
          <p:cNvPr id="311" name="PipedInputStream"/>
          <p:cNvSpPr/>
          <p:nvPr/>
        </p:nvSpPr>
        <p:spPr>
          <a:xfrm>
            <a:off x="1206500" y="59563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PipedInputStream</a:t>
            </a:r>
          </a:p>
        </p:txBody>
      </p:sp>
      <p:sp>
        <p:nvSpPr>
          <p:cNvPr id="312" name="FilterInputStream"/>
          <p:cNvSpPr/>
          <p:nvPr/>
        </p:nvSpPr>
        <p:spPr>
          <a:xfrm>
            <a:off x="1206500" y="7137400"/>
            <a:ext cx="4584700" cy="1003300"/>
          </a:xfrm>
          <a:prstGeom prst="roundRect">
            <a:avLst>
              <a:gd name="adj" fmla="val 11392"/>
            </a:avLst>
          </a:prstGeom>
          <a:solidFill>
            <a:srgbClr val="A8C6FE"/>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FilterInputStream</a:t>
            </a:r>
          </a:p>
        </p:txBody>
      </p:sp>
      <p:sp>
        <p:nvSpPr>
          <p:cNvPr id="313" name="BufferedInputStream"/>
          <p:cNvSpPr/>
          <p:nvPr/>
        </p:nvSpPr>
        <p:spPr>
          <a:xfrm>
            <a:off x="1473200" y="84582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BufferedInputStream</a:t>
            </a:r>
          </a:p>
        </p:txBody>
      </p:sp>
      <p:sp>
        <p:nvSpPr>
          <p:cNvPr id="314" name="ByteArrayOutputStream"/>
          <p:cNvSpPr/>
          <p:nvPr/>
        </p:nvSpPr>
        <p:spPr>
          <a:xfrm>
            <a:off x="7239000" y="47752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ByteArrayOutputStream</a:t>
            </a:r>
          </a:p>
        </p:txBody>
      </p:sp>
      <p:sp>
        <p:nvSpPr>
          <p:cNvPr id="315" name="OutputStream"/>
          <p:cNvSpPr/>
          <p:nvPr/>
        </p:nvSpPr>
        <p:spPr>
          <a:xfrm>
            <a:off x="6946900" y="22860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OutputStream</a:t>
            </a:r>
          </a:p>
        </p:txBody>
      </p:sp>
      <p:sp>
        <p:nvSpPr>
          <p:cNvPr id="316" name="FileOutputStream"/>
          <p:cNvSpPr/>
          <p:nvPr/>
        </p:nvSpPr>
        <p:spPr>
          <a:xfrm>
            <a:off x="7239000" y="35941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FileOutputStream</a:t>
            </a:r>
          </a:p>
        </p:txBody>
      </p:sp>
      <p:sp>
        <p:nvSpPr>
          <p:cNvPr id="317" name="PipedOutputStream"/>
          <p:cNvSpPr/>
          <p:nvPr/>
        </p:nvSpPr>
        <p:spPr>
          <a:xfrm>
            <a:off x="7239000" y="59563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PipedOutputStream</a:t>
            </a:r>
          </a:p>
        </p:txBody>
      </p:sp>
      <p:sp>
        <p:nvSpPr>
          <p:cNvPr id="318" name="FilterOutputStream"/>
          <p:cNvSpPr/>
          <p:nvPr/>
        </p:nvSpPr>
        <p:spPr>
          <a:xfrm>
            <a:off x="7239000" y="7137400"/>
            <a:ext cx="4584700" cy="1003300"/>
          </a:xfrm>
          <a:prstGeom prst="roundRect">
            <a:avLst>
              <a:gd name="adj" fmla="val 11392"/>
            </a:avLst>
          </a:prstGeom>
          <a:solidFill>
            <a:srgbClr val="A8C6FE"/>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FilterOutputStream</a:t>
            </a:r>
          </a:p>
        </p:txBody>
      </p:sp>
      <p:sp>
        <p:nvSpPr>
          <p:cNvPr id="319" name="BufferedOutputStream"/>
          <p:cNvSpPr/>
          <p:nvPr/>
        </p:nvSpPr>
        <p:spPr>
          <a:xfrm>
            <a:off x="7505700" y="84582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BufferedOutputStream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Classes in the java.io package (2)"/>
          <p:cNvSpPr txBox="1"/>
          <p:nvPr>
            <p:ph type="title"/>
          </p:nvPr>
        </p:nvSpPr>
        <p:spPr>
          <a:prstGeom prst="rect">
            <a:avLst/>
          </a:prstGeom>
        </p:spPr>
        <p:txBody>
          <a:bodyPr/>
          <a:lstStyle/>
          <a:p>
            <a:pPr/>
            <a:r>
              <a:t>Classes in the </a:t>
            </a:r>
            <a:r>
              <a:rPr>
                <a:latin typeface="Consolas"/>
                <a:ea typeface="Consolas"/>
                <a:cs typeface="Consolas"/>
                <a:sym typeface="Consolas"/>
              </a:rPr>
              <a:t>java.io</a:t>
            </a:r>
            <a:r>
              <a:t> package (2)</a:t>
            </a:r>
          </a:p>
        </p:txBody>
      </p:sp>
      <p:sp>
        <p:nvSpPr>
          <p:cNvPr id="322" name="CharArrayReader"/>
          <p:cNvSpPr/>
          <p:nvPr/>
        </p:nvSpPr>
        <p:spPr>
          <a:xfrm>
            <a:off x="723900" y="47625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CharArrayReader</a:t>
            </a:r>
          </a:p>
        </p:txBody>
      </p:sp>
      <p:sp>
        <p:nvSpPr>
          <p:cNvPr id="323" name="Reader"/>
          <p:cNvSpPr/>
          <p:nvPr/>
        </p:nvSpPr>
        <p:spPr>
          <a:xfrm>
            <a:off x="431800" y="22733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Reader</a:t>
            </a:r>
          </a:p>
        </p:txBody>
      </p:sp>
      <p:sp>
        <p:nvSpPr>
          <p:cNvPr id="324" name="FileReader"/>
          <p:cNvSpPr/>
          <p:nvPr/>
        </p:nvSpPr>
        <p:spPr>
          <a:xfrm>
            <a:off x="723900" y="35814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FileReader</a:t>
            </a:r>
          </a:p>
        </p:txBody>
      </p:sp>
      <p:sp>
        <p:nvSpPr>
          <p:cNvPr id="325" name="StringReader"/>
          <p:cNvSpPr/>
          <p:nvPr/>
        </p:nvSpPr>
        <p:spPr>
          <a:xfrm>
            <a:off x="723900" y="59436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StringReader</a:t>
            </a:r>
          </a:p>
        </p:txBody>
      </p:sp>
      <p:sp>
        <p:nvSpPr>
          <p:cNvPr id="326" name="FilterReader"/>
          <p:cNvSpPr/>
          <p:nvPr/>
        </p:nvSpPr>
        <p:spPr>
          <a:xfrm>
            <a:off x="723900" y="7124700"/>
            <a:ext cx="4584700" cy="1003300"/>
          </a:xfrm>
          <a:prstGeom prst="roundRect">
            <a:avLst>
              <a:gd name="adj" fmla="val 11392"/>
            </a:avLst>
          </a:prstGeom>
          <a:solidFill>
            <a:srgbClr val="A8C6FE"/>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FilterReader</a:t>
            </a:r>
          </a:p>
        </p:txBody>
      </p:sp>
      <p:sp>
        <p:nvSpPr>
          <p:cNvPr id="327" name="BufferedReader"/>
          <p:cNvSpPr/>
          <p:nvPr/>
        </p:nvSpPr>
        <p:spPr>
          <a:xfrm>
            <a:off x="990600" y="84455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BufferedReader</a:t>
            </a:r>
          </a:p>
        </p:txBody>
      </p:sp>
      <p:sp>
        <p:nvSpPr>
          <p:cNvPr id="328" name="CharArrayWriter"/>
          <p:cNvSpPr/>
          <p:nvPr/>
        </p:nvSpPr>
        <p:spPr>
          <a:xfrm>
            <a:off x="6756400" y="47625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CharArrayWriter</a:t>
            </a:r>
          </a:p>
        </p:txBody>
      </p:sp>
      <p:sp>
        <p:nvSpPr>
          <p:cNvPr id="329" name="Writer"/>
          <p:cNvSpPr/>
          <p:nvPr/>
        </p:nvSpPr>
        <p:spPr>
          <a:xfrm>
            <a:off x="6464300" y="22733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Writer</a:t>
            </a:r>
          </a:p>
        </p:txBody>
      </p:sp>
      <p:sp>
        <p:nvSpPr>
          <p:cNvPr id="330" name="FileWriter"/>
          <p:cNvSpPr/>
          <p:nvPr/>
        </p:nvSpPr>
        <p:spPr>
          <a:xfrm>
            <a:off x="6756400" y="35814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FileWriter</a:t>
            </a:r>
          </a:p>
        </p:txBody>
      </p:sp>
      <p:sp>
        <p:nvSpPr>
          <p:cNvPr id="331" name="StringWriter"/>
          <p:cNvSpPr/>
          <p:nvPr/>
        </p:nvSpPr>
        <p:spPr>
          <a:xfrm>
            <a:off x="6756400" y="5943600"/>
            <a:ext cx="4584700" cy="1003300"/>
          </a:xfrm>
          <a:prstGeom prst="roundRect">
            <a:avLst>
              <a:gd name="adj" fmla="val 11392"/>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StringWriter</a:t>
            </a:r>
          </a:p>
        </p:txBody>
      </p:sp>
      <p:sp>
        <p:nvSpPr>
          <p:cNvPr id="332" name="FilterWriter"/>
          <p:cNvSpPr/>
          <p:nvPr/>
        </p:nvSpPr>
        <p:spPr>
          <a:xfrm>
            <a:off x="6756400" y="7124700"/>
            <a:ext cx="4584700" cy="1003300"/>
          </a:xfrm>
          <a:prstGeom prst="roundRect">
            <a:avLst>
              <a:gd name="adj" fmla="val 11392"/>
            </a:avLst>
          </a:prstGeom>
          <a:solidFill>
            <a:srgbClr val="A8C6FE"/>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FilterWriter</a:t>
            </a:r>
          </a:p>
        </p:txBody>
      </p:sp>
      <p:sp>
        <p:nvSpPr>
          <p:cNvPr id="333" name="BufferedWriter"/>
          <p:cNvSpPr/>
          <p:nvPr/>
        </p:nvSpPr>
        <p:spPr>
          <a:xfrm>
            <a:off x="6972300" y="8445500"/>
            <a:ext cx="45847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BufferedWriter</a:t>
            </a:r>
          </a:p>
        </p:txBody>
      </p:sp>
      <p:sp>
        <p:nvSpPr>
          <p:cNvPr id="334" name="PrintWriter"/>
          <p:cNvSpPr/>
          <p:nvPr/>
        </p:nvSpPr>
        <p:spPr>
          <a:xfrm>
            <a:off x="9982200" y="2730500"/>
            <a:ext cx="2844800" cy="1003300"/>
          </a:xfrm>
          <a:prstGeom prst="roundRect">
            <a:avLst>
              <a:gd name="adj" fmla="val 11392"/>
            </a:avLst>
          </a:prstGeom>
          <a:solidFill>
            <a:srgbClr val="FEC7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PrintWriter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Bytes vs. Characters"/>
          <p:cNvSpPr txBox="1"/>
          <p:nvPr>
            <p:ph type="title"/>
          </p:nvPr>
        </p:nvSpPr>
        <p:spPr>
          <a:prstGeom prst="rect">
            <a:avLst/>
          </a:prstGeom>
        </p:spPr>
        <p:txBody>
          <a:bodyPr/>
          <a:lstStyle/>
          <a:p>
            <a:pPr/>
            <a:r>
              <a:t>Bytes vs. Characters</a:t>
            </a:r>
          </a:p>
        </p:txBody>
      </p:sp>
      <p:sp>
        <p:nvSpPr>
          <p:cNvPr id="337" name="There are different types of data sources. Some sources produce binary data. Other sources produce textual data.…"/>
          <p:cNvSpPr txBox="1"/>
          <p:nvPr>
            <p:ph type="body" sz="half" idx="1"/>
          </p:nvPr>
        </p:nvSpPr>
        <p:spPr>
          <a:xfrm>
            <a:off x="571500" y="2324100"/>
            <a:ext cx="6667500" cy="6565900"/>
          </a:xfrm>
          <a:prstGeom prst="rect">
            <a:avLst/>
          </a:prstGeom>
        </p:spPr>
        <p:txBody>
          <a:bodyPr>
            <a:normAutofit fontScale="100000" lnSpcReduction="0"/>
          </a:bodyPr>
          <a:lstStyle/>
          <a:p>
            <a:pPr marL="258699" indent="-258699" defTabSz="566674">
              <a:spcBef>
                <a:spcPts val="2300"/>
              </a:spcBef>
              <a:defRPr sz="2522"/>
            </a:pPr>
            <a:r>
              <a:t>There are different types of data sources. Some sources produce </a:t>
            </a:r>
            <a:r>
              <a:rPr b="1"/>
              <a:t>binary data</a:t>
            </a:r>
            <a:r>
              <a:t>. Other sources produce </a:t>
            </a:r>
            <a:r>
              <a:rPr b="1"/>
              <a:t>textual data</a:t>
            </a:r>
            <a:r>
              <a:t>.</a:t>
            </a:r>
          </a:p>
          <a:p>
            <a:pPr marL="258699" indent="-258699" defTabSz="566674">
              <a:spcBef>
                <a:spcPts val="2300"/>
              </a:spcBef>
              <a:defRPr sz="2522"/>
            </a:pPr>
            <a:r>
              <a:t>It’s always a </a:t>
            </a:r>
            <a:r>
              <a:rPr b="1"/>
              <a:t>series of 0’s and 1’s</a:t>
            </a:r>
            <a:r>
              <a:t>. The real question is : “how do you interpret these bits”?</a:t>
            </a:r>
          </a:p>
          <a:p>
            <a:pPr marL="258699" indent="-258699" defTabSz="566674">
              <a:spcBef>
                <a:spcPts val="2300"/>
              </a:spcBef>
              <a:defRPr sz="2522"/>
            </a:pPr>
            <a:r>
              <a:t>When you deal with </a:t>
            </a:r>
            <a:r>
              <a:rPr b="1"/>
              <a:t>textual data</a:t>
            </a:r>
            <a:r>
              <a:t>, the interpretation is not always the same. It depends on the “</a:t>
            </a:r>
            <a:r>
              <a:rPr b="1"/>
              <a:t>character encoding system</a:t>
            </a:r>
            <a:r>
              <a:t>”?</a:t>
            </a:r>
          </a:p>
          <a:p>
            <a:pPr marL="258699" indent="-258699" defTabSz="566674">
              <a:spcBef>
                <a:spcPts val="2300"/>
              </a:spcBef>
              <a:defRPr sz="2522"/>
            </a:pPr>
            <a:r>
              <a:t>When you deal with IOs, you have to </a:t>
            </a:r>
            <a:r>
              <a:rPr b="1"/>
              <a:t>use different classes</a:t>
            </a:r>
            <a:r>
              <a:t> for processing binary, respectively textual data. </a:t>
            </a:r>
            <a:r>
              <a:rPr b="1"/>
              <a:t>Otherwise, you will corrupt data</a:t>
            </a:r>
            <a:r>
              <a:t>!</a:t>
            </a:r>
          </a:p>
        </p:txBody>
      </p:sp>
      <p:cxnSp>
        <p:nvCxnSpPr>
          <p:cNvPr id="338" name="Connection Line"/>
          <p:cNvCxnSpPr>
            <a:stCxn id="340" idx="0"/>
            <a:endCxn id="341" idx="0"/>
          </p:cNvCxnSpPr>
          <p:nvPr/>
        </p:nvCxnSpPr>
        <p:spPr>
          <a:xfrm flipH="1">
            <a:off x="8521704" y="2711450"/>
            <a:ext cx="1092972" cy="2635250"/>
          </a:xfrm>
          <a:prstGeom prst="straightConnector1">
            <a:avLst/>
          </a:prstGeom>
          <a:ln w="25400">
            <a:solidFill>
              <a:srgbClr val="000000"/>
            </a:solidFill>
            <a:miter lim="400000"/>
            <a:tailEnd type="triangle"/>
          </a:ln>
        </p:spPr>
      </p:cxnSp>
      <p:cxnSp>
        <p:nvCxnSpPr>
          <p:cNvPr id="339" name="Connection Line"/>
          <p:cNvCxnSpPr>
            <a:stCxn id="340" idx="0"/>
            <a:endCxn id="342" idx="0"/>
          </p:cNvCxnSpPr>
          <p:nvPr/>
        </p:nvCxnSpPr>
        <p:spPr>
          <a:xfrm>
            <a:off x="9614675" y="2711450"/>
            <a:ext cx="1617466" cy="3117850"/>
          </a:xfrm>
          <a:prstGeom prst="straightConnector1">
            <a:avLst/>
          </a:prstGeom>
          <a:ln w="25400">
            <a:solidFill>
              <a:srgbClr val="000000"/>
            </a:solidFill>
            <a:miter lim="400000"/>
            <a:tailEnd type="triangle"/>
          </a:ln>
        </p:spPr>
      </p:cxnSp>
      <p:sp>
        <p:nvSpPr>
          <p:cNvPr id="340" name="10001011…"/>
          <p:cNvSpPr txBox="1"/>
          <p:nvPr/>
        </p:nvSpPr>
        <p:spPr>
          <a:xfrm>
            <a:off x="8753971" y="1790700"/>
            <a:ext cx="1721409" cy="1841500"/>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defRPr sz="2800"/>
            </a:pPr>
            <a:r>
              <a:t>10001011</a:t>
            </a:r>
          </a:p>
          <a:p>
            <a:pPr>
              <a:defRPr sz="2800"/>
            </a:pPr>
            <a:r>
              <a:t>00011010</a:t>
            </a:r>
          </a:p>
          <a:p>
            <a:pPr>
              <a:defRPr sz="2800"/>
            </a:pPr>
            <a:r>
              <a:t>11110101</a:t>
            </a:r>
          </a:p>
          <a:p>
            <a:pPr>
              <a:defRPr sz="2800"/>
            </a:pPr>
            <a:r>
              <a:t>10101010</a:t>
            </a:r>
          </a:p>
        </p:txBody>
      </p:sp>
      <p:sp>
        <p:nvSpPr>
          <p:cNvPr id="341" name="élève"/>
          <p:cNvSpPr txBox="1"/>
          <p:nvPr/>
        </p:nvSpPr>
        <p:spPr>
          <a:xfrm>
            <a:off x="7792470" y="4940300"/>
            <a:ext cx="1458469"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4800">
                <a:latin typeface="+mn-lt"/>
                <a:ea typeface="+mn-ea"/>
                <a:cs typeface="+mn-cs"/>
                <a:sym typeface="Helvetica Neue"/>
              </a:defRPr>
            </a:lvl1pPr>
          </a:lstStyle>
          <a:p>
            <a:pPr/>
            <a:r>
              <a:t>élève</a:t>
            </a:r>
          </a:p>
        </p:txBody>
      </p:sp>
      <p:sp>
        <p:nvSpPr>
          <p:cNvPr id="342" name="?l?ve"/>
          <p:cNvSpPr txBox="1"/>
          <p:nvPr/>
        </p:nvSpPr>
        <p:spPr>
          <a:xfrm>
            <a:off x="10491933" y="5422900"/>
            <a:ext cx="1480414"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4800">
                <a:latin typeface="+mn-lt"/>
                <a:ea typeface="+mn-ea"/>
                <a:cs typeface="+mn-cs"/>
                <a:sym typeface="Helvetica Neue"/>
              </a:defRPr>
            </a:lvl1pPr>
          </a:lstStyle>
          <a:p>
            <a:pPr/>
            <a:r>
              <a:t>?l?ve</a:t>
            </a:r>
          </a:p>
        </p:txBody>
      </p:sp>
      <p:sp>
        <p:nvSpPr>
          <p:cNvPr id="343" name="decoding"/>
          <p:cNvSpPr txBox="1"/>
          <p:nvPr/>
        </p:nvSpPr>
        <p:spPr>
          <a:xfrm>
            <a:off x="7610094" y="3908856"/>
            <a:ext cx="1543813"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2800">
                <a:latin typeface="+mn-lt"/>
                <a:ea typeface="+mn-ea"/>
                <a:cs typeface="+mn-cs"/>
                <a:sym typeface="Helvetica Neue"/>
              </a:defRPr>
            </a:lvl1pPr>
          </a:lstStyle>
          <a:p>
            <a:pPr/>
            <a:r>
              <a:t>decoding</a:t>
            </a:r>
          </a:p>
        </p:txBody>
      </p:sp>
      <p:sp>
        <p:nvSpPr>
          <p:cNvPr id="344" name="decoding"/>
          <p:cNvSpPr txBox="1"/>
          <p:nvPr/>
        </p:nvSpPr>
        <p:spPr>
          <a:xfrm>
            <a:off x="9893300" y="4315256"/>
            <a:ext cx="1543813"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2800">
                <a:latin typeface="+mn-lt"/>
                <a:ea typeface="+mn-ea"/>
                <a:cs typeface="+mn-cs"/>
                <a:sym typeface="Helvetica Neue"/>
              </a:defRPr>
            </a:lvl1pPr>
          </a:lstStyle>
          <a:p>
            <a:pPr/>
            <a:r>
              <a:t>decoding</a:t>
            </a:r>
          </a:p>
        </p:txBody>
      </p:sp>
      <p:sp>
        <p:nvSpPr>
          <p:cNvPr id="345" name="For binary data, use inputStreams and outputStreams.…"/>
          <p:cNvSpPr/>
          <p:nvPr/>
        </p:nvSpPr>
        <p:spPr>
          <a:xfrm>
            <a:off x="7137400" y="6515100"/>
            <a:ext cx="4940300" cy="298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76" y="0"/>
                </a:moveTo>
                <a:cubicBezTo>
                  <a:pt x="2663" y="0"/>
                  <a:pt x="2166" y="823"/>
                  <a:pt x="2166" y="1838"/>
                </a:cubicBezTo>
                <a:lnTo>
                  <a:pt x="2166" y="8272"/>
                </a:lnTo>
                <a:lnTo>
                  <a:pt x="0" y="9191"/>
                </a:lnTo>
                <a:lnTo>
                  <a:pt x="2166" y="10111"/>
                </a:lnTo>
                <a:lnTo>
                  <a:pt x="2166" y="19762"/>
                </a:lnTo>
                <a:cubicBezTo>
                  <a:pt x="2166" y="20777"/>
                  <a:pt x="2663" y="21600"/>
                  <a:pt x="3276" y="21600"/>
                </a:cubicBezTo>
                <a:lnTo>
                  <a:pt x="20489" y="21600"/>
                </a:lnTo>
                <a:cubicBezTo>
                  <a:pt x="21103" y="21600"/>
                  <a:pt x="21600" y="20777"/>
                  <a:pt x="21600" y="19762"/>
                </a:cubicBezTo>
                <a:lnTo>
                  <a:pt x="21600" y="1838"/>
                </a:lnTo>
                <a:cubicBezTo>
                  <a:pt x="21600" y="823"/>
                  <a:pt x="21103" y="0"/>
                  <a:pt x="20489" y="0"/>
                </a:cubicBezTo>
                <a:lnTo>
                  <a:pt x="3276" y="0"/>
                </a:lnTo>
                <a:close/>
              </a:path>
            </a:pathLst>
          </a:cu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200"/>
            </a:pPr>
            <a:r>
              <a:t>For binary data, use </a:t>
            </a:r>
            <a:r>
              <a:rPr b="1">
                <a:latin typeface="+mn-lt"/>
                <a:ea typeface="+mn-ea"/>
                <a:cs typeface="+mn-cs"/>
                <a:sym typeface="Helvetica Neue"/>
              </a:rPr>
              <a:t>inputStreams</a:t>
            </a:r>
            <a:r>
              <a:t> and </a:t>
            </a:r>
            <a:r>
              <a:rPr b="1">
                <a:latin typeface="+mn-lt"/>
                <a:ea typeface="+mn-ea"/>
                <a:cs typeface="+mn-cs"/>
                <a:sym typeface="Helvetica Neue"/>
              </a:rPr>
              <a:t>outputStreams</a:t>
            </a:r>
            <a:r>
              <a:t>.</a:t>
            </a:r>
          </a:p>
          <a:p>
            <a:pPr>
              <a:defRPr sz="3200"/>
            </a:pPr>
            <a:r>
              <a:t>For text data, use </a:t>
            </a:r>
            <a:r>
              <a:rPr b="1">
                <a:latin typeface="+mn-lt"/>
                <a:ea typeface="+mn-ea"/>
                <a:cs typeface="+mn-cs"/>
                <a:sym typeface="Helvetica Neue"/>
              </a:rPr>
              <a:t>readers</a:t>
            </a:r>
            <a:r>
              <a:t> and </a:t>
            </a:r>
            <a:r>
              <a:rPr b="1">
                <a:latin typeface="+mn-lt"/>
                <a:ea typeface="+mn-ea"/>
                <a:cs typeface="+mn-cs"/>
                <a:sym typeface="Helvetica Neue"/>
              </a:rPr>
              <a:t>writers</a:t>
            </a: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Reading Bytes, One at The Time"/>
          <p:cNvSpPr txBox="1"/>
          <p:nvPr>
            <p:ph type="title"/>
          </p:nvPr>
        </p:nvSpPr>
        <p:spPr>
          <a:prstGeom prst="rect">
            <a:avLst/>
          </a:prstGeom>
        </p:spPr>
        <p:txBody>
          <a:bodyPr/>
          <a:lstStyle/>
          <a:p>
            <a:pPr/>
            <a:r>
              <a:t>Reading Bytes, One at The Time</a:t>
            </a:r>
          </a:p>
        </p:txBody>
      </p:sp>
      <p:sp>
        <p:nvSpPr>
          <p:cNvPr id="348" name="int b = fis.read();…"/>
          <p:cNvSpPr txBox="1"/>
          <p:nvPr/>
        </p:nvSpPr>
        <p:spPr>
          <a:xfrm>
            <a:off x="838200" y="2184400"/>
            <a:ext cx="11315700" cy="3937000"/>
          </a:xfrm>
          <a:prstGeom prst="rect">
            <a:avLst/>
          </a:prstGeom>
          <a:solidFill>
            <a:srgbClr val="FECB3E"/>
          </a:solidFill>
          <a:ln w="12700">
            <a:solidFill>
              <a:srgbClr val="AAAAAA"/>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2400">
                <a:solidFill>
                  <a:schemeClr val="accent5"/>
                </a:solidFill>
                <a:latin typeface="Consolas"/>
                <a:ea typeface="Consolas"/>
                <a:cs typeface="Consolas"/>
                <a:sym typeface="Consolas"/>
              </a:defRPr>
            </a:pPr>
            <a:r>
              <a:t>int b = fis.read();</a:t>
            </a:r>
          </a:p>
          <a:p>
            <a:pPr algn="l">
              <a:defRPr sz="2400">
                <a:latin typeface="Consolas"/>
                <a:ea typeface="Consolas"/>
                <a:cs typeface="Consolas"/>
                <a:sym typeface="Consolas"/>
              </a:defRPr>
            </a:pPr>
            <a:r>
              <a:t>while ( b != </a:t>
            </a:r>
            <a:r>
              <a:rPr b="1"/>
              <a:t>-1</a:t>
            </a:r>
            <a:r>
              <a:t> ) {</a:t>
            </a:r>
          </a:p>
          <a:p>
            <a:pPr algn="l">
              <a:defRPr sz="2400">
                <a:latin typeface="Consolas"/>
                <a:ea typeface="Consolas"/>
                <a:cs typeface="Consolas"/>
                <a:sym typeface="Consolas"/>
              </a:defRPr>
            </a:pPr>
          </a:p>
          <a:p>
            <a:pPr algn="l">
              <a:defRPr sz="2400">
                <a:latin typeface="Consolas"/>
                <a:ea typeface="Consolas"/>
                <a:cs typeface="Consolas"/>
                <a:sym typeface="Consolas"/>
              </a:defRPr>
            </a:pPr>
            <a:r>
              <a:t>  // b has an </a:t>
            </a:r>
            <a:r>
              <a:rPr b="1"/>
              <a:t>int</a:t>
            </a:r>
            <a:r>
              <a:t> value between -1 and 255</a:t>
            </a:r>
          </a:p>
          <a:p>
            <a:pPr algn="l">
              <a:defRPr sz="2400">
                <a:latin typeface="Consolas"/>
                <a:ea typeface="Consolas"/>
                <a:cs typeface="Consolas"/>
                <a:sym typeface="Consolas"/>
              </a:defRPr>
            </a:pPr>
            <a:r>
              <a:t>  // -1 indicates that we are at the end of the stream</a:t>
            </a:r>
          </a:p>
          <a:p>
            <a:pPr algn="l">
              <a:defRPr sz="2400">
                <a:latin typeface="Consolas"/>
                <a:ea typeface="Consolas"/>
                <a:cs typeface="Consolas"/>
                <a:sym typeface="Consolas"/>
              </a:defRPr>
            </a:pPr>
            <a:r>
              <a:t>  // b can be casted to a byte, remember that in Java, </a:t>
            </a:r>
          </a:p>
          <a:p>
            <a:pPr algn="l">
              <a:defRPr sz="2400">
                <a:latin typeface="Consolas"/>
                <a:ea typeface="Consolas"/>
                <a:cs typeface="Consolas"/>
                <a:sym typeface="Consolas"/>
              </a:defRPr>
            </a:pPr>
            <a:r>
              <a:t>  // bytes are signed and have values in the range [-128..127].</a:t>
            </a:r>
          </a:p>
          <a:p>
            <a:pPr algn="l">
              <a:defRPr sz="2400">
                <a:latin typeface="Consolas"/>
                <a:ea typeface="Consolas"/>
                <a:cs typeface="Consolas"/>
                <a:sym typeface="Consolas"/>
              </a:defRPr>
            </a:pPr>
          </a:p>
          <a:p>
            <a:pPr algn="l">
              <a:defRPr sz="2400">
                <a:solidFill>
                  <a:schemeClr val="accent5"/>
                </a:solidFill>
                <a:latin typeface="Consolas"/>
                <a:ea typeface="Consolas"/>
                <a:cs typeface="Consolas"/>
                <a:sym typeface="Consolas"/>
              </a:defRPr>
            </a:pPr>
            <a:r>
              <a:t>  b = fis.read();</a:t>
            </a:r>
          </a:p>
          <a:p>
            <a:pPr algn="l">
              <a:defRPr sz="2400">
                <a:latin typeface="Consolas"/>
                <a:ea typeface="Consolas"/>
                <a:cs typeface="Consolas"/>
                <a:sym typeface="Consolas"/>
              </a:defRPr>
            </a:pPr>
            <a:r>
              <a:t>}</a:t>
            </a:r>
          </a:p>
        </p:txBody>
      </p:sp>
      <p:grpSp>
        <p:nvGrpSpPr>
          <p:cNvPr id="351" name="Group"/>
          <p:cNvGrpSpPr/>
          <p:nvPr/>
        </p:nvGrpSpPr>
        <p:grpSpPr>
          <a:xfrm>
            <a:off x="838200" y="6606235"/>
            <a:ext cx="11315700" cy="2613966"/>
            <a:chOff x="0" y="2235"/>
            <a:chExt cx="11315700" cy="2613964"/>
          </a:xfrm>
        </p:grpSpPr>
        <p:sp>
          <p:nvSpPr>
            <p:cNvPr id="349" name="int b;…"/>
            <p:cNvSpPr txBox="1"/>
            <p:nvPr/>
          </p:nvSpPr>
          <p:spPr>
            <a:xfrm>
              <a:off x="0" y="826789"/>
              <a:ext cx="11315700" cy="1789412"/>
            </a:xfrm>
            <a:prstGeom prst="rect">
              <a:avLst/>
            </a:prstGeom>
            <a:solidFill>
              <a:srgbClr val="FECB3E"/>
            </a:solidFill>
            <a:ln w="12700" cap="flat">
              <a:solidFill>
                <a:srgbClr val="AAAAAA"/>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b">
              <a:spAutoFit/>
            </a:bodyPr>
            <a:lstStyle/>
            <a:p>
              <a:pPr algn="l">
                <a:defRPr sz="2400">
                  <a:latin typeface="Consolas"/>
                  <a:ea typeface="Consolas"/>
                  <a:cs typeface="Consolas"/>
                  <a:sym typeface="Consolas"/>
                </a:defRPr>
              </a:pPr>
              <a:r>
                <a:t>int b;</a:t>
              </a:r>
            </a:p>
            <a:p>
              <a:pPr algn="l">
                <a:defRPr sz="2400">
                  <a:latin typeface="Consolas"/>
                  <a:ea typeface="Consolas"/>
                  <a:cs typeface="Consolas"/>
                  <a:sym typeface="Consolas"/>
                </a:defRPr>
              </a:pPr>
              <a:r>
                <a:t>while ( (b = fis.read()) != -1 ) {</a:t>
              </a:r>
            </a:p>
            <a:p>
              <a:pPr algn="l">
                <a:defRPr sz="2400">
                  <a:latin typeface="Consolas"/>
                  <a:ea typeface="Consolas"/>
                  <a:cs typeface="Consolas"/>
                  <a:sym typeface="Consolas"/>
                </a:defRPr>
              </a:pPr>
            </a:p>
            <a:p>
              <a:pPr algn="l">
                <a:defRPr sz="2400">
                  <a:latin typeface="Consolas"/>
                  <a:ea typeface="Consolas"/>
                  <a:cs typeface="Consolas"/>
                  <a:sym typeface="Consolas"/>
                </a:defRPr>
              </a:pPr>
              <a:r>
                <a:t>}</a:t>
              </a:r>
            </a:p>
          </p:txBody>
        </p:sp>
        <p:sp>
          <p:nvSpPr>
            <p:cNvPr id="350" name="Or if you absolutely want to save 1 line..."/>
            <p:cNvSpPr txBox="1"/>
            <p:nvPr/>
          </p:nvSpPr>
          <p:spPr>
            <a:xfrm>
              <a:off x="825500" y="2235"/>
              <a:ext cx="9664700" cy="72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defRPr i="1">
                  <a:latin typeface="+mn-lt"/>
                  <a:ea typeface="+mn-ea"/>
                  <a:cs typeface="+mn-cs"/>
                  <a:sym typeface="Helvetica Neue"/>
                </a:defRPr>
              </a:lvl1pPr>
            </a:lstStyle>
            <a:p>
              <a:pPr/>
              <a:r>
                <a:t>Or if you absolutely want to save 1 line...</a:t>
              </a:r>
            </a:p>
          </p:txBody>
        </p:sp>
      </p:grpSp>
      <p:sp>
        <p:nvSpPr>
          <p:cNvPr id="352" name="This is a blocking call"/>
          <p:cNvSpPr txBox="1"/>
          <p:nvPr/>
        </p:nvSpPr>
        <p:spPr>
          <a:xfrm>
            <a:off x="5644684" y="2253676"/>
            <a:ext cx="3493568"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solidFill>
                  <a:schemeClr val="accent5"/>
                </a:solidFill>
                <a:latin typeface="+mn-lt"/>
                <a:ea typeface="+mn-ea"/>
                <a:cs typeface="+mn-cs"/>
                <a:sym typeface="Helvetica Neue"/>
              </a:defRPr>
            </a:lvl1pPr>
          </a:lstStyle>
          <a:p>
            <a:pPr/>
            <a:r>
              <a:t>This is a blocking call</a:t>
            </a:r>
          </a:p>
        </p:txBody>
      </p:sp>
      <p:sp>
        <p:nvSpPr>
          <p:cNvPr id="353" name="Line"/>
          <p:cNvSpPr/>
          <p:nvPr/>
        </p:nvSpPr>
        <p:spPr>
          <a:xfrm flipH="1">
            <a:off x="4444046" y="2502887"/>
            <a:ext cx="1119879" cy="1"/>
          </a:xfrm>
          <a:prstGeom prst="line">
            <a:avLst/>
          </a:prstGeom>
          <a:ln w="25400">
            <a:solidFill>
              <a:schemeClr val="accent5"/>
            </a:solidFill>
            <a:miter lim="400000"/>
            <a:tailEnd type="triangle"/>
          </a:ln>
        </p:spPr>
        <p:txBody>
          <a:bodyPr lIns="50800" tIns="50800" rIns="50800" bIns="50800" anchor="ctr"/>
          <a:lstStyle/>
          <a:p>
            <a:pPr>
              <a:defRPr sz="36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51"/>
                                        </p:tgtEl>
                                        <p:attrNameLst>
                                          <p:attrName>style.visibility</p:attrName>
                                        </p:attrNameLst>
                                      </p:cBhvr>
                                      <p:to>
                                        <p:strVal val="visible"/>
                                      </p:to>
                                    </p:set>
                                    <p:anim calcmode="lin" valueType="num">
                                      <p:cBhvr>
                                        <p:cTn id="13" dur="1000" fill="hold"/>
                                        <p:tgtEl>
                                          <p:spTgt spid="351"/>
                                        </p:tgtEl>
                                        <p:attrNameLst>
                                          <p:attrName>ppt_w</p:attrName>
                                        </p:attrNameLst>
                                      </p:cBhvr>
                                      <p:tavLst>
                                        <p:tav tm="0">
                                          <p:val>
                                            <p:fltVal val="0"/>
                                          </p:val>
                                        </p:tav>
                                        <p:tav tm="100000">
                                          <p:val>
                                            <p:strVal val="#ppt_w"/>
                                          </p:val>
                                        </p:tav>
                                      </p:tavLst>
                                    </p:anim>
                                    <p:anim calcmode="lin" valueType="num">
                                      <p:cBhvr>
                                        <p:cTn id="14" dur="1000" fill="hold"/>
                                        <p:tgtEl>
                                          <p:spTgt spid="3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1"/>
      <p:bldP build="whole" bldLvl="1" animBg="1" rev="0" advAuto="0" spid="351"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Reading Bytes, in Blocks"/>
          <p:cNvSpPr txBox="1"/>
          <p:nvPr>
            <p:ph type="title"/>
          </p:nvPr>
        </p:nvSpPr>
        <p:spPr>
          <a:prstGeom prst="rect">
            <a:avLst/>
          </a:prstGeom>
        </p:spPr>
        <p:txBody>
          <a:bodyPr/>
          <a:lstStyle/>
          <a:p>
            <a:pPr/>
            <a:r>
              <a:t>Reading Bytes, in Blocks</a:t>
            </a:r>
          </a:p>
        </p:txBody>
      </p:sp>
      <p:grpSp>
        <p:nvGrpSpPr>
          <p:cNvPr id="358" name="Group"/>
          <p:cNvGrpSpPr/>
          <p:nvPr/>
        </p:nvGrpSpPr>
        <p:grpSpPr>
          <a:xfrm>
            <a:off x="265806" y="7048500"/>
            <a:ext cx="12154794" cy="1943100"/>
            <a:chOff x="0" y="4824710"/>
            <a:chExt cx="12154793" cy="1943100"/>
          </a:xfrm>
        </p:grpSpPr>
        <p:sp>
          <p:nvSpPr>
            <p:cNvPr id="356" name="final int BUFFERSIZE = 255;…"/>
            <p:cNvSpPr/>
            <p:nvPr/>
          </p:nvSpPr>
          <p:spPr>
            <a:xfrm>
              <a:off x="305693" y="6767810"/>
              <a:ext cx="118491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FECB3E"/>
            </a:solidFill>
            <a:ln w="12700" cap="flat">
              <a:solidFill>
                <a:srgbClr val="831100"/>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b">
              <a:spAutoFit/>
            </a:bodyPr>
            <a:lstStyle/>
            <a:p>
              <a:pPr algn="l">
                <a:defRPr sz="2400">
                  <a:latin typeface="Consolas"/>
                  <a:ea typeface="Consolas"/>
                  <a:cs typeface="Consolas"/>
                  <a:sym typeface="Consolas"/>
                </a:defRPr>
              </a:pPr>
              <a:r>
                <a:t>final int BUFFERSIZE = 255;</a:t>
              </a:r>
            </a:p>
            <a:p>
              <a:pPr algn="l">
                <a:defRPr sz="2400">
                  <a:latin typeface="Consolas"/>
                  <a:ea typeface="Consolas"/>
                  <a:cs typeface="Consolas"/>
                  <a:sym typeface="Consolas"/>
                </a:defRPr>
              </a:pPr>
              <a:r>
                <a:t>byte[] buffer = new byte[BUFFERSIZE];</a:t>
              </a:r>
            </a:p>
            <a:p>
              <a:pPr algn="l">
                <a:defRPr sz="2400">
                  <a:latin typeface="Consolas"/>
                  <a:ea typeface="Consolas"/>
                  <a:cs typeface="Consolas"/>
                  <a:sym typeface="Consolas"/>
                </a:defRPr>
              </a:pPr>
            </a:p>
            <a:p>
              <a:pPr algn="l">
                <a:defRPr sz="2400">
                  <a:solidFill>
                    <a:schemeClr val="accent5"/>
                  </a:solidFill>
                  <a:latin typeface="Consolas"/>
                  <a:ea typeface="Consolas"/>
                  <a:cs typeface="Consolas"/>
                  <a:sym typeface="Consolas"/>
                </a:defRPr>
              </a:pPr>
              <a:r>
                <a:t>int </a:t>
              </a:r>
              <a:r>
                <a:rPr b="1"/>
                <a:t>numberOfNewBytes</a:t>
              </a:r>
              <a:r>
                <a:t> = fis.read(buffer);</a:t>
              </a:r>
            </a:p>
            <a:p>
              <a:pPr algn="l">
                <a:defRPr sz="2400">
                  <a:latin typeface="Consolas"/>
                  <a:ea typeface="Consolas"/>
                  <a:cs typeface="Consolas"/>
                  <a:sym typeface="Consolas"/>
                </a:defRPr>
              </a:pPr>
            </a:p>
            <a:p>
              <a:pPr algn="l">
                <a:defRPr sz="2400">
                  <a:latin typeface="Consolas"/>
                  <a:ea typeface="Consolas"/>
                  <a:cs typeface="Consolas"/>
                  <a:sym typeface="Consolas"/>
                </a:defRPr>
              </a:pPr>
              <a:r>
                <a:t>  // we know that numberOfNewBytes bytes have been read</a:t>
              </a:r>
            </a:p>
            <a:p>
              <a:pPr algn="l">
                <a:defRPr sz="2400">
                  <a:latin typeface="Consolas"/>
                  <a:ea typeface="Consolas"/>
                  <a:cs typeface="Consolas"/>
                  <a:sym typeface="Consolas"/>
                </a:defRPr>
              </a:pPr>
              <a:r>
                <a:t>  // we know that these bytes are available in the buffer</a:t>
              </a:r>
            </a:p>
            <a:p>
              <a:pPr algn="l">
                <a:defRPr sz="2400">
                  <a:latin typeface="Consolas"/>
                  <a:ea typeface="Consolas"/>
                  <a:cs typeface="Consolas"/>
                  <a:sym typeface="Consolas"/>
                </a:defRPr>
              </a:pPr>
              <a:r>
                <a:t>  // WARNING: there might be left-over junk after these bytes!</a:t>
              </a:r>
            </a:p>
            <a:p>
              <a:pPr algn="l">
                <a:defRPr sz="2400">
                  <a:latin typeface="Consolas"/>
                  <a:ea typeface="Consolas"/>
                  <a:cs typeface="Consolas"/>
                  <a:sym typeface="Consolas"/>
                </a:defRPr>
              </a:pPr>
            </a:p>
            <a:p>
              <a:pPr algn="l">
                <a:defRPr sz="2400">
                  <a:latin typeface="Consolas"/>
                  <a:ea typeface="Consolas"/>
                  <a:cs typeface="Consolas"/>
                  <a:sym typeface="Consolas"/>
                </a:defRPr>
              </a:pPr>
              <a:r>
                <a:t>while ( numberOfNewBytes != -1 ) {</a:t>
              </a:r>
            </a:p>
            <a:p>
              <a:pPr algn="l">
                <a:defRPr sz="2400">
                  <a:latin typeface="Consolas"/>
                  <a:ea typeface="Consolas"/>
                  <a:cs typeface="Consolas"/>
                  <a:sym typeface="Consolas"/>
                </a:defRPr>
              </a:pPr>
            </a:p>
            <a:p>
              <a:pPr algn="l">
                <a:defRPr sz="2400">
                  <a:latin typeface="Consolas"/>
                  <a:ea typeface="Consolas"/>
                  <a:cs typeface="Consolas"/>
                  <a:sym typeface="Consolas"/>
                </a:defRPr>
              </a:pPr>
              <a:r>
                <a:t>  // do something with the bytes in </a:t>
              </a:r>
              <a:r>
                <a:rPr b="1"/>
                <a:t>buffer[0..numberOfNewBytes-1]</a:t>
              </a:r>
            </a:p>
            <a:p>
              <a:pPr algn="l">
                <a:defRPr sz="2400">
                  <a:latin typeface="Consolas"/>
                  <a:ea typeface="Consolas"/>
                  <a:cs typeface="Consolas"/>
                  <a:sym typeface="Consolas"/>
                </a:defRPr>
              </a:pPr>
              <a:r>
                <a:t>  // </a:t>
              </a:r>
              <a:r>
                <a:rPr b="1"/>
                <a:t>ignore</a:t>
              </a:r>
              <a:r>
                <a:t> what is left in buffer[numberOfNewBytes.. BUFFERSIZE]</a:t>
              </a:r>
            </a:p>
            <a:p>
              <a:pPr algn="l">
                <a:defRPr sz="2400">
                  <a:latin typeface="Consolas"/>
                  <a:ea typeface="Consolas"/>
                  <a:cs typeface="Consolas"/>
                  <a:sym typeface="Consolas"/>
                </a:defRPr>
              </a:pPr>
            </a:p>
            <a:p>
              <a:pPr algn="l">
                <a:defRPr sz="2400">
                  <a:latin typeface="Consolas"/>
                  <a:ea typeface="Consolas"/>
                  <a:cs typeface="Consolas"/>
                  <a:sym typeface="Consolas"/>
                </a:defRPr>
              </a:pPr>
              <a:r>
                <a:t>  // read the next chunk of bytes</a:t>
              </a:r>
            </a:p>
            <a:p>
              <a:pPr algn="l">
                <a:defRPr sz="2400">
                  <a:solidFill>
                    <a:schemeClr val="accent5"/>
                  </a:solidFill>
                  <a:latin typeface="Consolas"/>
                  <a:ea typeface="Consolas"/>
                  <a:cs typeface="Consolas"/>
                  <a:sym typeface="Consolas"/>
                </a:defRPr>
              </a:pPr>
              <a:r>
                <a:t>  numberOfNewBytes = fis.read(buffer);</a:t>
              </a:r>
            </a:p>
            <a:p>
              <a:pPr algn="l">
                <a:defRPr sz="2400">
                  <a:latin typeface="Consolas"/>
                  <a:ea typeface="Consolas"/>
                  <a:cs typeface="Consolas"/>
                  <a:sym typeface="Consolas"/>
                </a:defRPr>
              </a:pPr>
            </a:p>
            <a:p>
              <a:pPr algn="l">
                <a:defRPr sz="2400">
                  <a:latin typeface="Consolas"/>
                  <a:ea typeface="Consolas"/>
                  <a:cs typeface="Consolas"/>
                  <a:sym typeface="Consolas"/>
                </a:defRPr>
              </a:pPr>
              <a:r>
                <a:t>}</a:t>
              </a:r>
            </a:p>
          </p:txBody>
        </p:sp>
        <p:sp>
          <p:nvSpPr>
            <p:cNvPr id="357" name="Line"/>
            <p:cNvSpPr/>
            <p:nvPr/>
          </p:nvSpPr>
          <p:spPr>
            <a:xfrm flipH="1">
              <a:off x="0" y="4824710"/>
              <a:ext cx="1613794" cy="883544"/>
            </a:xfrm>
            <a:prstGeom prst="line">
              <a:avLst/>
            </a:prstGeom>
            <a:noFill/>
            <a:ln w="76200" cap="flat">
              <a:solidFill>
                <a:srgbClr val="B51A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58"/>
                                        </p:tgtEl>
                                        <p:attrNameLst>
                                          <p:attrName>style.visibility</p:attrName>
                                        </p:attrNameLst>
                                      </p:cBhvr>
                                      <p:to>
                                        <p:strVal val="visible"/>
                                      </p:to>
                                    </p:set>
                                    <p:anim calcmode="lin" valueType="num">
                                      <p:cBhvr>
                                        <p:cTn id="7" dur="1000" fill="hold"/>
                                        <p:tgtEl>
                                          <p:spTgt spid="358"/>
                                        </p:tgtEl>
                                        <p:attrNameLst>
                                          <p:attrName>ppt_w</p:attrName>
                                        </p:attrNameLst>
                                      </p:cBhvr>
                                      <p:tavLst>
                                        <p:tav tm="0">
                                          <p:val>
                                            <p:fltVal val="0"/>
                                          </p:val>
                                        </p:tav>
                                        <p:tav tm="100000">
                                          <p:val>
                                            <p:strVal val="#ppt_w"/>
                                          </p:val>
                                        </p:tav>
                                      </p:tavLst>
                                    </p:anim>
                                    <p:anim calcmode="lin" valueType="num">
                                      <p:cBhvr>
                                        <p:cTn id="8" dur="1000" fill="hold"/>
                                        <p:tgtEl>
                                          <p:spTgt spid="3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genda"/>
          <p:cNvSpPr txBox="1"/>
          <p:nvPr>
            <p:ph type="title"/>
          </p:nvPr>
        </p:nvSpPr>
        <p:spPr>
          <a:prstGeom prst="rect">
            <a:avLst/>
          </a:prstGeom>
        </p:spPr>
        <p:txBody>
          <a:bodyPr/>
          <a:lstStyle/>
          <a:p>
            <a:pPr/>
            <a:r>
              <a:t>Agenda</a:t>
            </a:r>
          </a:p>
        </p:txBody>
      </p:sp>
      <p:sp>
        <p:nvSpPr>
          <p:cNvPr id="227" name="Week 1…"/>
          <p:cNvSpPr txBox="1"/>
          <p:nvPr>
            <p:ph type="body" idx="1"/>
          </p:nvPr>
        </p:nvSpPr>
        <p:spPr>
          <a:prstGeom prst="rect">
            <a:avLst/>
          </a:prstGeom>
        </p:spPr>
        <p:txBody>
          <a:bodyPr/>
          <a:lstStyle/>
          <a:p>
            <a:pPr>
              <a:defRPr b="1"/>
            </a:pPr>
            <a:r>
              <a:t>Week 1</a:t>
            </a:r>
          </a:p>
          <a:p>
            <a:pPr lvl="1"/>
            <a:r>
              <a:t>Universal API</a:t>
            </a:r>
          </a:p>
          <a:p>
            <a:pPr lvl="1"/>
            <a:r>
              <a:t>Sources, Sinks and Streams</a:t>
            </a:r>
          </a:p>
          <a:p>
            <a:pPr lvl="1"/>
            <a:r>
              <a:t>Performance and Buffering</a:t>
            </a:r>
          </a:p>
          <a:p>
            <a:pPr>
              <a:defRPr b="1"/>
            </a:pPr>
            <a:r>
              <a:t>Week 2</a:t>
            </a:r>
          </a:p>
          <a:p>
            <a:pPr lvl="1"/>
            <a:r>
              <a:t>The Decorator Pattern and The Mighty Filter Classes</a:t>
            </a:r>
          </a:p>
          <a:p>
            <a:pPr lvl="1"/>
            <a:r>
              <a:t>Binary vs. Character-Oriented IOs</a:t>
            </a:r>
          </a:p>
          <a:p>
            <a:pPr lvl="1"/>
            <a:r>
              <a:t>Shit Happens... Dealing with IO Exceptions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Writing Bytes"/>
          <p:cNvSpPr txBox="1"/>
          <p:nvPr>
            <p:ph type="title"/>
          </p:nvPr>
        </p:nvSpPr>
        <p:spPr>
          <a:prstGeom prst="rect">
            <a:avLst/>
          </a:prstGeom>
        </p:spPr>
        <p:txBody>
          <a:bodyPr/>
          <a:lstStyle/>
          <a:p>
            <a:pPr/>
            <a:r>
              <a:t>Writing Bytes</a:t>
            </a:r>
          </a:p>
        </p:txBody>
      </p:sp>
      <p:grpSp>
        <p:nvGrpSpPr>
          <p:cNvPr id="363" name="Group"/>
          <p:cNvGrpSpPr/>
          <p:nvPr/>
        </p:nvGrpSpPr>
        <p:grpSpPr>
          <a:xfrm>
            <a:off x="838200" y="1919935"/>
            <a:ext cx="11315700" cy="3236265"/>
            <a:chOff x="0" y="2235"/>
            <a:chExt cx="11315700" cy="3236264"/>
          </a:xfrm>
        </p:grpSpPr>
        <p:sp>
          <p:nvSpPr>
            <p:cNvPr id="361" name="OutputStream os = ...;…"/>
            <p:cNvSpPr txBox="1"/>
            <p:nvPr/>
          </p:nvSpPr>
          <p:spPr>
            <a:xfrm>
              <a:off x="0" y="737889"/>
              <a:ext cx="11315700" cy="2500611"/>
            </a:xfrm>
            <a:prstGeom prst="rect">
              <a:avLst/>
            </a:prstGeom>
            <a:solidFill>
              <a:srgbClr val="FECB3E"/>
            </a:solidFill>
            <a:ln w="12700" cap="flat">
              <a:solidFill>
                <a:srgbClr val="AAAAAA"/>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b">
              <a:spAutoFit/>
            </a:bodyPr>
            <a:lstStyle/>
            <a:p>
              <a:pPr algn="l">
                <a:defRPr sz="2400">
                  <a:latin typeface="Consolas"/>
                  <a:ea typeface="Consolas"/>
                  <a:cs typeface="Consolas"/>
                  <a:sym typeface="Consolas"/>
                </a:defRPr>
              </a:pPr>
              <a:r>
                <a:t>OutputStream os = ...;</a:t>
              </a:r>
            </a:p>
            <a:p>
              <a:pPr algn="l">
                <a:defRPr sz="2400">
                  <a:latin typeface="Consolas"/>
                  <a:ea typeface="Consolas"/>
                  <a:cs typeface="Consolas"/>
                  <a:sym typeface="Consolas"/>
                </a:defRPr>
              </a:pPr>
              <a:r>
                <a:t>int b;</a:t>
              </a:r>
            </a:p>
            <a:p>
              <a:pPr algn="l">
                <a:defRPr sz="2400">
                  <a:latin typeface="Consolas"/>
                  <a:ea typeface="Consolas"/>
                  <a:cs typeface="Consolas"/>
                  <a:sym typeface="Consolas"/>
                </a:defRPr>
              </a:pPr>
              <a:r>
                <a:t>// The byte to be written is the eight low-order b.</a:t>
              </a:r>
            </a:p>
            <a:p>
              <a:pPr algn="l">
                <a:defRPr sz="2400">
                  <a:latin typeface="Consolas"/>
                  <a:ea typeface="Consolas"/>
                  <a:cs typeface="Consolas"/>
                  <a:sym typeface="Consolas"/>
                </a:defRPr>
              </a:pPr>
              <a:r>
                <a:t>// The 24 high-order bits of b are ignored. So, b can have an</a:t>
              </a:r>
            </a:p>
            <a:p>
              <a:pPr algn="l">
                <a:defRPr sz="2400">
                  <a:latin typeface="Consolas"/>
                  <a:ea typeface="Consolas"/>
                  <a:cs typeface="Consolas"/>
                  <a:sym typeface="Consolas"/>
                </a:defRPr>
              </a:pPr>
              <a:r>
                <a:t>// </a:t>
              </a:r>
              <a:r>
                <a:rPr b="1"/>
                <a:t>int value</a:t>
              </a:r>
              <a:r>
                <a:t> in the range [0..255]</a:t>
              </a:r>
            </a:p>
            <a:p>
              <a:pPr algn="l">
                <a:defRPr sz="2400">
                  <a:solidFill>
                    <a:schemeClr val="accent5"/>
                  </a:solidFill>
                  <a:latin typeface="Consolas"/>
                  <a:ea typeface="Consolas"/>
                  <a:cs typeface="Consolas"/>
                  <a:sym typeface="Consolas"/>
                </a:defRPr>
              </a:pPr>
              <a:r>
                <a:t>os.write(b);</a:t>
              </a:r>
            </a:p>
          </p:txBody>
        </p:sp>
        <p:sp>
          <p:nvSpPr>
            <p:cNvPr id="362" name="Write 1 byte"/>
            <p:cNvSpPr txBox="1"/>
            <p:nvPr/>
          </p:nvSpPr>
          <p:spPr>
            <a:xfrm>
              <a:off x="825500" y="2235"/>
              <a:ext cx="9664700" cy="72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defRPr i="1">
                  <a:latin typeface="+mn-lt"/>
                  <a:ea typeface="+mn-ea"/>
                  <a:cs typeface="+mn-cs"/>
                  <a:sym typeface="Helvetica Neue"/>
                </a:defRPr>
              </a:lvl1pPr>
            </a:lstStyle>
            <a:p>
              <a:pPr/>
              <a:r>
                <a:t>Write 1 byte</a:t>
              </a:r>
            </a:p>
          </p:txBody>
        </p:sp>
      </p:grpSp>
      <p:grpSp>
        <p:nvGrpSpPr>
          <p:cNvPr id="366" name="Group"/>
          <p:cNvGrpSpPr/>
          <p:nvPr/>
        </p:nvGrpSpPr>
        <p:grpSpPr>
          <a:xfrm>
            <a:off x="838200" y="5272735"/>
            <a:ext cx="11315700" cy="4303066"/>
            <a:chOff x="0" y="2235"/>
            <a:chExt cx="11315700" cy="4303064"/>
          </a:xfrm>
        </p:grpSpPr>
        <p:sp>
          <p:nvSpPr>
            <p:cNvPr id="364" name="OutputStream os = ...;…"/>
            <p:cNvSpPr txBox="1"/>
            <p:nvPr/>
          </p:nvSpPr>
          <p:spPr>
            <a:xfrm>
              <a:off x="0" y="737889"/>
              <a:ext cx="11315700" cy="3567411"/>
            </a:xfrm>
            <a:prstGeom prst="rect">
              <a:avLst/>
            </a:prstGeom>
            <a:solidFill>
              <a:srgbClr val="FECB3E"/>
            </a:solidFill>
            <a:ln w="12700" cap="flat">
              <a:solidFill>
                <a:srgbClr val="AAAAAA"/>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b">
              <a:spAutoFit/>
            </a:bodyPr>
            <a:lstStyle/>
            <a:p>
              <a:pPr algn="l">
                <a:defRPr sz="2400">
                  <a:latin typeface="Consolas"/>
                  <a:ea typeface="Consolas"/>
                  <a:cs typeface="Consolas"/>
                  <a:sym typeface="Consolas"/>
                </a:defRPr>
              </a:pPr>
              <a:r>
                <a:t>OutputStream os = ...;</a:t>
              </a:r>
            </a:p>
            <a:p>
              <a:pPr algn="l">
                <a:defRPr sz="2400">
                  <a:latin typeface="Consolas"/>
                  <a:ea typeface="Consolas"/>
                  <a:cs typeface="Consolas"/>
                  <a:sym typeface="Consolas"/>
                </a:defRPr>
              </a:pPr>
              <a:r>
                <a:t>byte[] data = new byte[BLOCK_SIZE];</a:t>
              </a:r>
            </a:p>
            <a:p>
              <a:pPr algn="l">
                <a:defRPr sz="2400">
                  <a:latin typeface="Consolas"/>
                  <a:ea typeface="Consolas"/>
                  <a:cs typeface="Consolas"/>
                  <a:sym typeface="Consolas"/>
                </a:defRPr>
              </a:pPr>
            </a:p>
            <a:p>
              <a:pPr algn="l">
                <a:defRPr sz="2400">
                  <a:latin typeface="Consolas"/>
                  <a:ea typeface="Consolas"/>
                  <a:cs typeface="Consolas"/>
                  <a:sym typeface="Consolas"/>
                </a:defRPr>
              </a:pPr>
              <a:r>
                <a:t>data[3] = 22; data[4] = 5; data[5] = 9; data[6] = 7;</a:t>
              </a:r>
            </a:p>
            <a:p>
              <a:pPr algn="l">
                <a:defRPr sz="2400">
                  <a:latin typeface="Consolas"/>
                  <a:ea typeface="Consolas"/>
                  <a:cs typeface="Consolas"/>
                  <a:sym typeface="Consolas"/>
                </a:defRPr>
              </a:pPr>
              <a:r>
                <a:t>// data[0..2] contains junk, data[7..BLOCK_SIZE-1] too</a:t>
              </a:r>
            </a:p>
            <a:p>
              <a:pPr algn="l">
                <a:defRPr sz="2400">
                  <a:latin typeface="Consolas"/>
                  <a:ea typeface="Consolas"/>
                  <a:cs typeface="Consolas"/>
                  <a:sym typeface="Consolas"/>
                </a:defRPr>
              </a:pPr>
            </a:p>
            <a:p>
              <a:pPr algn="l">
                <a:defRPr sz="2400">
                  <a:latin typeface="Consolas"/>
                  <a:ea typeface="Consolas"/>
                  <a:cs typeface="Consolas"/>
                  <a:sym typeface="Consolas"/>
                </a:defRPr>
              </a:pPr>
              <a:r>
                <a:t>int offset = 3; // because we have started to fill at slot 3</a:t>
              </a:r>
            </a:p>
            <a:p>
              <a:pPr algn="l">
                <a:defRPr sz="2400">
                  <a:latin typeface="Consolas"/>
                  <a:ea typeface="Consolas"/>
                  <a:cs typeface="Consolas"/>
                  <a:sym typeface="Consolas"/>
                </a:defRPr>
              </a:pPr>
              <a:r>
                <a:t>int length = 4; // because we have filled 4 slots</a:t>
              </a:r>
            </a:p>
            <a:p>
              <a:pPr algn="l">
                <a:defRPr sz="2400">
                  <a:solidFill>
                    <a:schemeClr val="accent5"/>
                  </a:solidFill>
                  <a:latin typeface="Consolas"/>
                  <a:ea typeface="Consolas"/>
                  <a:cs typeface="Consolas"/>
                  <a:sym typeface="Consolas"/>
                </a:defRPr>
              </a:pPr>
              <a:r>
                <a:t>os.write(data, offset, length);</a:t>
              </a:r>
            </a:p>
          </p:txBody>
        </p:sp>
        <p:sp>
          <p:nvSpPr>
            <p:cNvPr id="365" name="Write a block of bytes"/>
            <p:cNvSpPr txBox="1"/>
            <p:nvPr/>
          </p:nvSpPr>
          <p:spPr>
            <a:xfrm>
              <a:off x="825500" y="2235"/>
              <a:ext cx="9664700" cy="72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defRPr i="1">
                  <a:latin typeface="+mn-lt"/>
                  <a:ea typeface="+mn-ea"/>
                  <a:cs typeface="+mn-cs"/>
                  <a:sym typeface="Helvetica Neue"/>
                </a:defRPr>
              </a:lvl1pPr>
            </a:lstStyle>
            <a:p>
              <a:pPr/>
              <a:r>
                <a:t>Write a block of bytes</a:t>
              </a:r>
            </a:p>
          </p:txBody>
        </p:sp>
      </p:grpSp>
      <p:sp>
        <p:nvSpPr>
          <p:cNvPr id="367" name="This is a blocking call"/>
          <p:cNvSpPr txBox="1"/>
          <p:nvPr/>
        </p:nvSpPr>
        <p:spPr>
          <a:xfrm>
            <a:off x="4441828" y="4502495"/>
            <a:ext cx="3493567" cy="498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600">
                <a:solidFill>
                  <a:schemeClr val="accent5"/>
                </a:solidFill>
                <a:latin typeface="+mn-lt"/>
                <a:ea typeface="+mn-ea"/>
                <a:cs typeface="+mn-cs"/>
                <a:sym typeface="Helvetica Neue"/>
              </a:defRPr>
            </a:lvl1pPr>
          </a:lstStyle>
          <a:p>
            <a:pPr/>
            <a:r>
              <a:t>This is a blocking call</a:t>
            </a:r>
          </a:p>
        </p:txBody>
      </p:sp>
      <p:sp>
        <p:nvSpPr>
          <p:cNvPr id="368" name="Line"/>
          <p:cNvSpPr/>
          <p:nvPr/>
        </p:nvSpPr>
        <p:spPr>
          <a:xfrm flipH="1">
            <a:off x="3241189" y="4751706"/>
            <a:ext cx="1119879" cy="1"/>
          </a:xfrm>
          <a:prstGeom prst="line">
            <a:avLst/>
          </a:prstGeom>
          <a:ln w="25400">
            <a:solidFill>
              <a:schemeClr val="accent5"/>
            </a:solidFill>
            <a:miter lim="400000"/>
            <a:tailEnd type="triangle"/>
          </a:ln>
        </p:spPr>
        <p:txBody>
          <a:bodyPr lIns="50800" tIns="50800" rIns="50800" bIns="50800" anchor="ctr"/>
          <a:lstStyle/>
          <a:p>
            <a:pPr>
              <a:defRPr sz="36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63"/>
                                        </p:tgtEl>
                                        <p:attrNameLst>
                                          <p:attrName>style.visibility</p:attrName>
                                        </p:attrNameLst>
                                      </p:cBhvr>
                                      <p:to>
                                        <p:strVal val="visible"/>
                                      </p:to>
                                    </p:set>
                                    <p:anim calcmode="lin" valueType="num">
                                      <p:cBhvr>
                                        <p:cTn id="7" dur="1000" fill="hold"/>
                                        <p:tgtEl>
                                          <p:spTgt spid="363"/>
                                        </p:tgtEl>
                                        <p:attrNameLst>
                                          <p:attrName>ppt_w</p:attrName>
                                        </p:attrNameLst>
                                      </p:cBhvr>
                                      <p:tavLst>
                                        <p:tav tm="0">
                                          <p:val>
                                            <p:fltVal val="0"/>
                                          </p:val>
                                        </p:tav>
                                        <p:tav tm="100000">
                                          <p:val>
                                            <p:strVal val="#ppt_w"/>
                                          </p:val>
                                        </p:tav>
                                      </p:tavLst>
                                    </p:anim>
                                    <p:anim calcmode="lin" valueType="num">
                                      <p:cBhvr>
                                        <p:cTn id="8" dur="1000" fill="hold"/>
                                        <p:tgtEl>
                                          <p:spTgt spid="36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66"/>
                                        </p:tgtEl>
                                        <p:attrNameLst>
                                          <p:attrName>style.visibility</p:attrName>
                                        </p:attrNameLst>
                                      </p:cBhvr>
                                      <p:to>
                                        <p:strVal val="visible"/>
                                      </p:to>
                                    </p:set>
                                    <p:anim calcmode="lin" valueType="num">
                                      <p:cBhvr>
                                        <p:cTn id="13" dur="1000" fill="hold"/>
                                        <p:tgtEl>
                                          <p:spTgt spid="366"/>
                                        </p:tgtEl>
                                        <p:attrNameLst>
                                          <p:attrName>ppt_w</p:attrName>
                                        </p:attrNameLst>
                                      </p:cBhvr>
                                      <p:tavLst>
                                        <p:tav tm="0">
                                          <p:val>
                                            <p:fltVal val="0"/>
                                          </p:val>
                                        </p:tav>
                                        <p:tav tm="100000">
                                          <p:val>
                                            <p:strVal val="#ppt_w"/>
                                          </p:val>
                                        </p:tav>
                                      </p:tavLst>
                                    </p:anim>
                                    <p:anim calcmode="lin" valueType="num">
                                      <p:cBhvr>
                                        <p:cTn id="14" dur="1000" fill="hold"/>
                                        <p:tgtEl>
                                          <p:spTgt spid="3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 grpId="1"/>
      <p:bldP build="whole" bldLvl="1" animBg="1" rev="0" advAuto="0" spid="366"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2" name="Group"/>
          <p:cNvGrpSpPr/>
          <p:nvPr/>
        </p:nvGrpSpPr>
        <p:grpSpPr>
          <a:xfrm>
            <a:off x="838200" y="5082235"/>
            <a:ext cx="11315700" cy="4366565"/>
            <a:chOff x="0" y="2235"/>
            <a:chExt cx="11315700" cy="4366564"/>
          </a:xfrm>
        </p:grpSpPr>
        <p:sp>
          <p:nvSpPr>
            <p:cNvPr id="370" name="/**…"/>
            <p:cNvSpPr txBox="1"/>
            <p:nvPr/>
          </p:nvSpPr>
          <p:spPr>
            <a:xfrm>
              <a:off x="0" y="780008"/>
              <a:ext cx="11315700" cy="3588792"/>
            </a:xfrm>
            <a:prstGeom prst="rect">
              <a:avLst/>
            </a:prstGeom>
            <a:solidFill>
              <a:srgbClr val="FECB3E"/>
            </a:solidFill>
            <a:ln w="12700" cap="flat">
              <a:solidFill>
                <a:srgbClr val="AAAAAA"/>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b">
              <a:spAutoFit/>
            </a:bodyPr>
            <a:lstStyle/>
            <a:p>
              <a:pPr algn="l">
                <a:defRPr sz="2000">
                  <a:latin typeface="Consolas"/>
                  <a:ea typeface="Consolas"/>
                  <a:cs typeface="Consolas"/>
                  <a:sym typeface="Consolas"/>
                </a:defRPr>
              </a:pPr>
              <a:r>
                <a:t>/**</a:t>
              </a:r>
            </a:p>
            <a:p>
              <a:pPr algn="l">
                <a:defRPr sz="2000">
                  <a:latin typeface="Consolas"/>
                  <a:ea typeface="Consolas"/>
                  <a:cs typeface="Consolas"/>
                  <a:sym typeface="Consolas"/>
                </a:defRPr>
              </a:pPr>
              <a:r>
                <a:t> * This interface is much better. The client using the service </a:t>
              </a:r>
            </a:p>
            <a:p>
              <a:pPr algn="l">
                <a:defRPr sz="2000">
                  <a:latin typeface="Consolas"/>
                  <a:ea typeface="Consolas"/>
                  <a:cs typeface="Consolas"/>
                  <a:sym typeface="Consolas"/>
                </a:defRPr>
              </a:pPr>
              <a:r>
                <a:t> * has a bit more responsibility (and work). It is up to the </a:t>
              </a:r>
            </a:p>
            <a:p>
              <a:pPr algn="l">
                <a:defRPr sz="2000">
                  <a:latin typeface="Consolas"/>
                  <a:ea typeface="Consolas"/>
                  <a:cs typeface="Consolas"/>
                  <a:sym typeface="Consolas"/>
                </a:defRPr>
              </a:pPr>
              <a:r>
                <a:t> * client to select a data source (which can still be a file, </a:t>
              </a:r>
            </a:p>
            <a:p>
              <a:pPr algn="l">
                <a:defRPr sz="2000">
                  <a:latin typeface="Consolas"/>
                  <a:ea typeface="Consolas"/>
                  <a:cs typeface="Consolas"/>
                  <a:sym typeface="Consolas"/>
                </a:defRPr>
              </a:pPr>
              <a:r>
                <a:t> * but can be something else). The method implementation</a:t>
              </a:r>
            </a:p>
            <a:p>
              <a:pPr algn="l">
                <a:defRPr sz="2000">
                  <a:latin typeface="Consolas"/>
                  <a:ea typeface="Consolas"/>
                  <a:cs typeface="Consolas"/>
                  <a:sym typeface="Consolas"/>
                </a:defRPr>
              </a:pPr>
              <a:r>
                <a:t> * will ignore where it is reading bytes from. Nice for reuse, </a:t>
              </a:r>
            </a:p>
            <a:p>
              <a:pPr algn="l">
                <a:defRPr sz="2000">
                  <a:latin typeface="Consolas"/>
                  <a:ea typeface="Consolas"/>
                  <a:cs typeface="Consolas"/>
                  <a:sym typeface="Consolas"/>
                </a:defRPr>
              </a:pPr>
              <a:r>
                <a:t> * nice for testing.</a:t>
              </a:r>
            </a:p>
            <a:p>
              <a:pPr algn="l">
                <a:defRPr sz="2000">
                  <a:latin typeface="Consolas"/>
                  <a:ea typeface="Consolas"/>
                  <a:cs typeface="Consolas"/>
                  <a:sym typeface="Consolas"/>
                </a:defRPr>
              </a:pPr>
              <a:r>
                <a:t> */</a:t>
              </a:r>
            </a:p>
            <a:p>
              <a:pPr algn="l">
                <a:defRPr sz="2000">
                  <a:latin typeface="Consolas"/>
                  <a:ea typeface="Consolas"/>
                  <a:cs typeface="Consolas"/>
                  <a:sym typeface="Consolas"/>
                </a:defRPr>
              </a:pPr>
              <a:r>
                <a:t>public interface </a:t>
              </a:r>
              <a:r>
                <a:rPr b="1"/>
                <a:t>INicelyDesignedService</a:t>
              </a:r>
              <a:r>
                <a:t> {</a:t>
              </a:r>
            </a:p>
            <a:p>
              <a:pPr algn="l">
                <a:defRPr sz="2000">
                  <a:latin typeface="Consolas"/>
                  <a:ea typeface="Consolas"/>
                  <a:cs typeface="Consolas"/>
                  <a:sym typeface="Consolas"/>
                </a:defRPr>
              </a:pPr>
              <a:r>
                <a:t>  public void readAnd</a:t>
              </a:r>
              <a:r>
                <a:rPr b="1"/>
                <a:t>Process</a:t>
              </a:r>
              <a:r>
                <a:t>BinaryData(</a:t>
              </a:r>
              <a:r>
                <a:rPr b="1"/>
                <a:t>InputStream</a:t>
              </a:r>
              <a:r>
                <a:t> is);</a:t>
              </a:r>
            </a:p>
            <a:p>
              <a:pPr algn="l">
                <a:defRPr sz="2000">
                  <a:latin typeface="Consolas"/>
                  <a:ea typeface="Consolas"/>
                  <a:cs typeface="Consolas"/>
                  <a:sym typeface="Consolas"/>
                </a:defRPr>
              </a:pPr>
              <a:r>
                <a:t>}</a:t>
              </a:r>
            </a:p>
          </p:txBody>
        </p:sp>
        <p:sp>
          <p:nvSpPr>
            <p:cNvPr id="371" name="vs"/>
            <p:cNvSpPr txBox="1"/>
            <p:nvPr/>
          </p:nvSpPr>
          <p:spPr>
            <a:xfrm>
              <a:off x="5355285" y="2235"/>
              <a:ext cx="617830" cy="72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defRPr i="1">
                  <a:latin typeface="+mn-lt"/>
                  <a:ea typeface="+mn-ea"/>
                  <a:cs typeface="+mn-cs"/>
                  <a:sym typeface="Helvetica Neue"/>
                </a:defRPr>
              </a:lvl1pPr>
            </a:lstStyle>
            <a:p>
              <a:pPr/>
              <a:r>
                <a:t>vs</a:t>
              </a:r>
            </a:p>
          </p:txBody>
        </p:sp>
      </p:grpSp>
      <p:sp>
        <p:nvSpPr>
          <p:cNvPr id="373" name="Design Your Code to Be Universal"/>
          <p:cNvSpPr txBox="1"/>
          <p:nvPr>
            <p:ph type="title"/>
          </p:nvPr>
        </p:nvSpPr>
        <p:spPr>
          <a:prstGeom prst="rect">
            <a:avLst/>
          </a:prstGeom>
        </p:spPr>
        <p:txBody>
          <a:bodyPr/>
          <a:lstStyle/>
          <a:p>
            <a:pPr/>
            <a:r>
              <a:t>Design </a:t>
            </a:r>
            <a:r>
              <a:rPr b="1">
                <a:latin typeface="+mn-lt"/>
                <a:ea typeface="+mn-ea"/>
                <a:cs typeface="+mn-cs"/>
                <a:sym typeface="Helvetica Neue"/>
              </a:rPr>
              <a:t>Your Code</a:t>
            </a:r>
            <a:r>
              <a:t> to Be Universal</a:t>
            </a:r>
          </a:p>
        </p:txBody>
      </p:sp>
      <p:sp>
        <p:nvSpPr>
          <p:cNvPr id="374" name="/**…"/>
          <p:cNvSpPr txBox="1"/>
          <p:nvPr/>
        </p:nvSpPr>
        <p:spPr>
          <a:xfrm>
            <a:off x="838200" y="2298700"/>
            <a:ext cx="11315700" cy="2730500"/>
          </a:xfrm>
          <a:prstGeom prst="rect">
            <a:avLst/>
          </a:prstGeom>
          <a:solidFill>
            <a:srgbClr val="FECB3E"/>
          </a:solidFill>
          <a:ln w="12700">
            <a:solidFill>
              <a:srgbClr val="AAAAAA"/>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2000">
                <a:latin typeface="Consolas"/>
                <a:ea typeface="Consolas"/>
                <a:cs typeface="Consolas"/>
                <a:sym typeface="Consolas"/>
              </a:defRPr>
            </a:pPr>
            <a:r>
              <a:t>/**</a:t>
            </a:r>
          </a:p>
          <a:p>
            <a:pPr algn="l">
              <a:defRPr sz="2000">
                <a:latin typeface="Consolas"/>
                <a:ea typeface="Consolas"/>
                <a:cs typeface="Consolas"/>
                <a:sym typeface="Consolas"/>
              </a:defRPr>
            </a:pPr>
            <a:r>
              <a:t> * This interface will work only for data sources on the file </a:t>
            </a:r>
          </a:p>
          <a:p>
            <a:pPr algn="l">
              <a:defRPr sz="2000">
                <a:latin typeface="Consolas"/>
                <a:ea typeface="Consolas"/>
                <a:cs typeface="Consolas"/>
                <a:sym typeface="Consolas"/>
              </a:defRPr>
            </a:pPr>
            <a:r>
              <a:t> * system. In the method implementation, I would need to create </a:t>
            </a:r>
          </a:p>
          <a:p>
            <a:pPr algn="l">
              <a:defRPr sz="2000">
                <a:latin typeface="Consolas"/>
                <a:ea typeface="Consolas"/>
                <a:cs typeface="Consolas"/>
                <a:sym typeface="Consolas"/>
              </a:defRPr>
            </a:pPr>
            <a:r>
              <a:t> * a FileInputStream from f and read bytes from it.</a:t>
            </a:r>
          </a:p>
          <a:p>
            <a:pPr algn="l">
              <a:defRPr sz="2000">
                <a:latin typeface="Consolas"/>
                <a:ea typeface="Consolas"/>
                <a:cs typeface="Consolas"/>
                <a:sym typeface="Consolas"/>
              </a:defRPr>
            </a:pPr>
            <a:r>
              <a:t> */</a:t>
            </a:r>
          </a:p>
          <a:p>
            <a:pPr algn="l">
              <a:defRPr sz="2000">
                <a:latin typeface="Consolas"/>
                <a:ea typeface="Consolas"/>
                <a:cs typeface="Consolas"/>
                <a:sym typeface="Consolas"/>
              </a:defRPr>
            </a:pPr>
            <a:r>
              <a:t> public interface </a:t>
            </a:r>
            <a:r>
              <a:rPr b="1"/>
              <a:t>IPoorlyDesignedService</a:t>
            </a:r>
            <a:r>
              <a:t> {</a:t>
            </a:r>
          </a:p>
          <a:p>
            <a:pPr algn="l">
              <a:defRPr sz="2000">
                <a:latin typeface="Consolas"/>
                <a:ea typeface="Consolas"/>
                <a:cs typeface="Consolas"/>
                <a:sym typeface="Consolas"/>
              </a:defRPr>
            </a:pPr>
            <a:r>
              <a:t>  public void readAnd</a:t>
            </a:r>
            <a:r>
              <a:rPr b="1"/>
              <a:t>Process</a:t>
            </a:r>
            <a:r>
              <a:t>BinaryDataFromFile(</a:t>
            </a:r>
            <a:r>
              <a:rPr b="1"/>
              <a:t>File</a:t>
            </a:r>
            <a:r>
              <a:t> f);</a:t>
            </a:r>
          </a:p>
          <a:p>
            <a:pPr algn="l">
              <a:defRPr sz="2000">
                <a:latin typeface="Consolas"/>
                <a:ea typeface="Consolas"/>
                <a:cs typeface="Consolas"/>
                <a:sym typeface="Consolas"/>
              </a:defRPr>
            </a:pPr>
            <a:r>
              <a:t>}</a:t>
            </a:r>
          </a:p>
        </p:txBody>
      </p:sp>
      <p:grpSp>
        <p:nvGrpSpPr>
          <p:cNvPr id="377" name="Group"/>
          <p:cNvGrpSpPr/>
          <p:nvPr/>
        </p:nvGrpSpPr>
        <p:grpSpPr>
          <a:xfrm>
            <a:off x="7874000" y="4543478"/>
            <a:ext cx="3757600" cy="498422"/>
            <a:chOff x="0" y="0"/>
            <a:chExt cx="3757599" cy="498421"/>
          </a:xfrm>
        </p:grpSpPr>
        <p:sp>
          <p:nvSpPr>
            <p:cNvPr id="375" name="Line"/>
            <p:cNvSpPr/>
            <p:nvPr/>
          </p:nvSpPr>
          <p:spPr>
            <a:xfrm>
              <a:off x="0" y="53921"/>
              <a:ext cx="1702346" cy="254895"/>
            </a:xfrm>
            <a:prstGeom prst="line">
              <a:avLst/>
            </a:prstGeom>
            <a:noFill/>
            <a:ln w="76200" cap="flat">
              <a:solidFill>
                <a:srgbClr val="B51A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76" name="data source"/>
            <p:cNvSpPr txBox="1"/>
            <p:nvPr/>
          </p:nvSpPr>
          <p:spPr>
            <a:xfrm>
              <a:off x="1778000" y="-1"/>
              <a:ext cx="1979600" cy="498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a:spcBef>
                  <a:spcPts val="2400"/>
                </a:spcBef>
                <a:defRPr b="1" sz="2600">
                  <a:solidFill>
                    <a:srgbClr val="B51A00"/>
                  </a:solidFill>
                  <a:latin typeface="+mn-lt"/>
                  <a:ea typeface="+mn-ea"/>
                  <a:cs typeface="+mn-cs"/>
                  <a:sym typeface="Helvetica Neue"/>
                </a:defRPr>
              </a:lvl1pPr>
            </a:lstStyle>
            <a:p>
              <a:pPr/>
              <a:r>
                <a:t>data source</a:t>
              </a:r>
            </a:p>
          </p:txBody>
        </p:sp>
      </p:grpSp>
      <p:grpSp>
        <p:nvGrpSpPr>
          <p:cNvPr id="380" name="Group"/>
          <p:cNvGrpSpPr/>
          <p:nvPr/>
        </p:nvGrpSpPr>
        <p:grpSpPr>
          <a:xfrm>
            <a:off x="7853511" y="6867577"/>
            <a:ext cx="4124672" cy="1802157"/>
            <a:chOff x="0" y="0"/>
            <a:chExt cx="4124671" cy="1802156"/>
          </a:xfrm>
        </p:grpSpPr>
        <p:sp>
          <p:nvSpPr>
            <p:cNvPr id="378" name="Line"/>
            <p:cNvSpPr/>
            <p:nvPr/>
          </p:nvSpPr>
          <p:spPr>
            <a:xfrm flipV="1">
              <a:off x="0" y="298248"/>
              <a:ext cx="2927896" cy="1503909"/>
            </a:xfrm>
            <a:prstGeom prst="line">
              <a:avLst/>
            </a:prstGeom>
            <a:noFill/>
            <a:ln w="76200" cap="flat">
              <a:solidFill>
                <a:srgbClr val="B51A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79" name="stream"/>
            <p:cNvSpPr txBox="1"/>
            <p:nvPr/>
          </p:nvSpPr>
          <p:spPr>
            <a:xfrm>
              <a:off x="2916088" y="-1"/>
              <a:ext cx="1208584" cy="498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lgn="l">
                <a:spcBef>
                  <a:spcPts val="2400"/>
                </a:spcBef>
                <a:defRPr b="1" sz="2600">
                  <a:solidFill>
                    <a:srgbClr val="B51A00"/>
                  </a:solidFill>
                  <a:latin typeface="+mn-lt"/>
                  <a:ea typeface="+mn-ea"/>
                  <a:cs typeface="+mn-cs"/>
                  <a:sym typeface="Helvetica Neue"/>
                </a:defRPr>
              </a:lvl1pPr>
            </a:lstStyle>
            <a:p>
              <a:pPr/>
              <a:r>
                <a:t>stream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74"/>
                                        </p:tgtEl>
                                        <p:attrNameLst>
                                          <p:attrName>style.visibility</p:attrName>
                                        </p:attrNameLst>
                                      </p:cBhvr>
                                      <p:to>
                                        <p:strVal val="visible"/>
                                      </p:to>
                                    </p:set>
                                    <p:anim calcmode="lin" valueType="num">
                                      <p:cBhvr>
                                        <p:cTn id="7" dur="1000" fill="hold"/>
                                        <p:tgtEl>
                                          <p:spTgt spid="374"/>
                                        </p:tgtEl>
                                        <p:attrNameLst>
                                          <p:attrName>ppt_w</p:attrName>
                                        </p:attrNameLst>
                                      </p:cBhvr>
                                      <p:tavLst>
                                        <p:tav tm="0">
                                          <p:val>
                                            <p:fltVal val="0"/>
                                          </p:val>
                                        </p:tav>
                                        <p:tav tm="100000">
                                          <p:val>
                                            <p:strVal val="#ppt_w"/>
                                          </p:val>
                                        </p:tav>
                                      </p:tavLst>
                                    </p:anim>
                                    <p:anim calcmode="lin" valueType="num">
                                      <p:cBhvr>
                                        <p:cTn id="8" dur="1000" fill="hold"/>
                                        <p:tgtEl>
                                          <p:spTgt spid="3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72"/>
                                        </p:tgtEl>
                                        <p:attrNameLst>
                                          <p:attrName>style.visibility</p:attrName>
                                        </p:attrNameLst>
                                      </p:cBhvr>
                                      <p:to>
                                        <p:strVal val="visible"/>
                                      </p:to>
                                    </p:set>
                                    <p:anim calcmode="lin" valueType="num">
                                      <p:cBhvr>
                                        <p:cTn id="13" dur="1000" fill="hold"/>
                                        <p:tgtEl>
                                          <p:spTgt spid="372"/>
                                        </p:tgtEl>
                                        <p:attrNameLst>
                                          <p:attrName>ppt_w</p:attrName>
                                        </p:attrNameLst>
                                      </p:cBhvr>
                                      <p:tavLst>
                                        <p:tav tm="0">
                                          <p:val>
                                            <p:fltVal val="0"/>
                                          </p:val>
                                        </p:tav>
                                        <p:tav tm="100000">
                                          <p:val>
                                            <p:strVal val="#ppt_w"/>
                                          </p:val>
                                        </p:tav>
                                      </p:tavLst>
                                    </p:anim>
                                    <p:anim calcmode="lin" valueType="num">
                                      <p:cBhvr>
                                        <p:cTn id="14" dur="1000" fill="hold"/>
                                        <p:tgtEl>
                                          <p:spTgt spid="37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77"/>
                                        </p:tgtEl>
                                        <p:attrNameLst>
                                          <p:attrName>style.visibility</p:attrName>
                                        </p:attrNameLst>
                                      </p:cBhvr>
                                      <p:to>
                                        <p:strVal val="visible"/>
                                      </p:to>
                                    </p:set>
                                    <p:anim calcmode="lin" valueType="num">
                                      <p:cBhvr>
                                        <p:cTn id="19" dur="1000" fill="hold"/>
                                        <p:tgtEl>
                                          <p:spTgt spid="377"/>
                                        </p:tgtEl>
                                        <p:attrNameLst>
                                          <p:attrName>ppt_w</p:attrName>
                                        </p:attrNameLst>
                                      </p:cBhvr>
                                      <p:tavLst>
                                        <p:tav tm="0">
                                          <p:val>
                                            <p:fltVal val="0"/>
                                          </p:val>
                                        </p:tav>
                                        <p:tav tm="100000">
                                          <p:val>
                                            <p:strVal val="#ppt_w"/>
                                          </p:val>
                                        </p:tav>
                                      </p:tavLst>
                                    </p:anim>
                                    <p:anim calcmode="lin" valueType="num">
                                      <p:cBhvr>
                                        <p:cTn id="20" dur="1000" fill="hold"/>
                                        <p:tgtEl>
                                          <p:spTgt spid="37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380"/>
                                        </p:tgtEl>
                                        <p:attrNameLst>
                                          <p:attrName>style.visibility</p:attrName>
                                        </p:attrNameLst>
                                      </p:cBhvr>
                                      <p:to>
                                        <p:strVal val="visible"/>
                                      </p:to>
                                    </p:set>
                                    <p:anim calcmode="lin" valueType="num">
                                      <p:cBhvr>
                                        <p:cTn id="25" dur="1000" fill="hold"/>
                                        <p:tgtEl>
                                          <p:spTgt spid="380"/>
                                        </p:tgtEl>
                                        <p:attrNameLst>
                                          <p:attrName>ppt_w</p:attrName>
                                        </p:attrNameLst>
                                      </p:cBhvr>
                                      <p:tavLst>
                                        <p:tav tm="0">
                                          <p:val>
                                            <p:fltVal val="0"/>
                                          </p:val>
                                        </p:tav>
                                        <p:tav tm="100000">
                                          <p:val>
                                            <p:strVal val="#ppt_w"/>
                                          </p:val>
                                        </p:tav>
                                      </p:tavLst>
                                    </p:anim>
                                    <p:anim calcmode="lin" valueType="num">
                                      <p:cBhvr>
                                        <p:cTn id="26" dur="1000" fill="hold"/>
                                        <p:tgtEl>
                                          <p:spTgt spid="3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 grpId="2"/>
      <p:bldP build="whole" bldLvl="1" animBg="1" rev="0" advAuto="0" spid="374" grpId="1"/>
      <p:bldP build="whole" bldLvl="1" animBg="1" rev="0" advAuto="0" spid="377" grpId="3"/>
      <p:bldP build="whole" bldLvl="1" animBg="1" rev="0" advAuto="0" spid="380" grpId="4"/>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Performance and Buffering"/>
          <p:cNvSpPr txBox="1"/>
          <p:nvPr>
            <p:ph type="title"/>
          </p:nvPr>
        </p:nvSpPr>
        <p:spPr>
          <a:xfrm>
            <a:off x="571500" y="1219200"/>
            <a:ext cx="11861800" cy="2336800"/>
          </a:xfrm>
          <a:prstGeom prst="rect">
            <a:avLst/>
          </a:prstGeom>
        </p:spPr>
        <p:txBody>
          <a:bodyPr/>
          <a:lstStyle>
            <a:lvl1pPr algn="ctr">
              <a:defRPr sz="6000"/>
            </a:lvl1pPr>
          </a:lstStyle>
          <a:p>
            <a:pPr/>
            <a:r>
              <a:t>Performance and Buffering</a:t>
            </a:r>
          </a:p>
        </p:txBody>
      </p:sp>
      <p:pic>
        <p:nvPicPr>
          <p:cNvPr id="383" name="droppedImage.png" descr="droppedImage.png"/>
          <p:cNvPicPr>
            <a:picLocks noChangeAspect="1"/>
          </p:cNvPicPr>
          <p:nvPr/>
        </p:nvPicPr>
        <p:blipFill>
          <a:blip r:embed="rId2">
            <a:extLst/>
          </a:blip>
          <a:stretch>
            <a:fillRect/>
          </a:stretch>
        </p:blipFill>
        <p:spPr>
          <a:xfrm>
            <a:off x="3217333" y="3606800"/>
            <a:ext cx="6565901" cy="49276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Buffered IOs"/>
          <p:cNvSpPr txBox="1"/>
          <p:nvPr>
            <p:ph type="title"/>
          </p:nvPr>
        </p:nvSpPr>
        <p:spPr>
          <a:prstGeom prst="rect">
            <a:avLst/>
          </a:prstGeom>
        </p:spPr>
        <p:txBody>
          <a:bodyPr/>
          <a:lstStyle/>
          <a:p>
            <a:pPr/>
            <a:r>
              <a:t>Buffered IOs</a:t>
            </a:r>
          </a:p>
        </p:txBody>
      </p:sp>
      <p:sp>
        <p:nvSpPr>
          <p:cNvPr id="386" name="Do you know what happens when you do a…"/>
          <p:cNvSpPr txBox="1"/>
          <p:nvPr/>
        </p:nvSpPr>
        <p:spPr>
          <a:xfrm>
            <a:off x="1451318" y="3213100"/>
            <a:ext cx="10103816"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r>
              <a:t>Do you know what happens when you do a</a:t>
            </a:r>
          </a:p>
          <a:p>
            <a:pPr/>
          </a:p>
          <a:p>
            <a:pPr>
              <a:defRPr>
                <a:solidFill>
                  <a:srgbClr val="B51A00"/>
                </a:solidFill>
                <a:latin typeface="Consolas"/>
                <a:ea typeface="Consolas"/>
                <a:cs typeface="Consolas"/>
                <a:sym typeface="Consolas"/>
              </a:defRPr>
            </a:pPr>
            <a:r>
              <a:t>int c = read(); </a:t>
            </a:r>
          </a:p>
        </p:txBody>
      </p:sp>
      <p:sp>
        <p:nvSpPr>
          <p:cNvPr id="387" name="?"/>
          <p:cNvSpPr txBox="1"/>
          <p:nvPr/>
        </p:nvSpPr>
        <p:spPr>
          <a:xfrm>
            <a:off x="6282690" y="5942338"/>
            <a:ext cx="82042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10000">
                <a:latin typeface="+mn-lt"/>
                <a:ea typeface="+mn-ea"/>
                <a:cs typeface="+mn-cs"/>
                <a:sym typeface="Helvetica Neue"/>
              </a:defRPr>
            </a:lvl1pPr>
          </a:lstStyle>
          <a:p>
            <a:pP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Buffered IOs"/>
          <p:cNvSpPr txBox="1"/>
          <p:nvPr>
            <p:ph type="title"/>
          </p:nvPr>
        </p:nvSpPr>
        <p:spPr>
          <a:prstGeom prst="rect">
            <a:avLst/>
          </a:prstGeom>
        </p:spPr>
        <p:txBody>
          <a:bodyPr/>
          <a:lstStyle/>
          <a:p>
            <a:pPr/>
            <a:r>
              <a:t>Buffered IOs</a:t>
            </a:r>
          </a:p>
        </p:txBody>
      </p:sp>
      <p:sp>
        <p:nvSpPr>
          <p:cNvPr id="390" name="It’s a bit like when you are thirsty and feel like drinking something..."/>
          <p:cNvSpPr txBox="1"/>
          <p:nvPr/>
        </p:nvSpPr>
        <p:spPr>
          <a:xfrm>
            <a:off x="889776" y="2717799"/>
            <a:ext cx="11214101" cy="256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r>
              <a:t>It’s a bit like when you are thirsty and feel like </a:t>
            </a:r>
            <a:r>
              <a:rPr b="1">
                <a:latin typeface="+mn-lt"/>
                <a:ea typeface="+mn-ea"/>
                <a:cs typeface="+mn-cs"/>
                <a:sym typeface="Helvetica Neue"/>
              </a:rPr>
              <a:t>drinking</a:t>
            </a:r>
            <a:r>
              <a:t> something...</a:t>
            </a:r>
          </a:p>
          <a:p>
            <a:pPr>
              <a:defRPr>
                <a:latin typeface="Consolas"/>
                <a:ea typeface="Consolas"/>
                <a:cs typeface="Consolas"/>
                <a:sym typeface="Consolas"/>
              </a:defRPr>
            </a:pPr>
          </a:p>
          <a:p>
            <a:pPr>
              <a:defRPr>
                <a:latin typeface="Consolas"/>
                <a:ea typeface="Consolas"/>
                <a:cs typeface="Consolas"/>
                <a:sym typeface="Consolas"/>
              </a:defRPr>
            </a:pPr>
            <a:r>
              <a:t> </a:t>
            </a:r>
          </a:p>
        </p:txBody>
      </p:sp>
      <p:sp>
        <p:nvSpPr>
          <p:cNvPr id="391" name="!"/>
          <p:cNvSpPr txBox="1"/>
          <p:nvPr/>
        </p:nvSpPr>
        <p:spPr>
          <a:xfrm>
            <a:off x="6459219" y="5942338"/>
            <a:ext cx="46736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10000">
                <a:latin typeface="+mn-lt"/>
                <a:ea typeface="+mn-ea"/>
                <a:cs typeface="+mn-cs"/>
                <a:sym typeface="Helvetica Neue"/>
              </a:defRPr>
            </a:lvl1pPr>
          </a:lstStyle>
          <a:p>
            <a:pP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Buffered IOs"/>
          <p:cNvSpPr txBox="1"/>
          <p:nvPr>
            <p:ph type="title"/>
          </p:nvPr>
        </p:nvSpPr>
        <p:spPr>
          <a:prstGeom prst="rect">
            <a:avLst/>
          </a:prstGeom>
        </p:spPr>
        <p:txBody>
          <a:bodyPr/>
          <a:lstStyle/>
          <a:p>
            <a:pPr/>
            <a:r>
              <a:t>Buffered IOs</a:t>
            </a:r>
          </a:p>
        </p:txBody>
      </p:sp>
      <p:grpSp>
        <p:nvGrpSpPr>
          <p:cNvPr id="396" name="Group"/>
          <p:cNvGrpSpPr/>
          <p:nvPr/>
        </p:nvGrpSpPr>
        <p:grpSpPr>
          <a:xfrm>
            <a:off x="1028700" y="2311400"/>
            <a:ext cx="5588000" cy="6553201"/>
            <a:chOff x="0" y="0"/>
            <a:chExt cx="5588000" cy="6553200"/>
          </a:xfrm>
        </p:grpSpPr>
        <p:pic>
          <p:nvPicPr>
            <p:cNvPr id="394" name="droppedImage.png" descr="droppedImage.png"/>
            <p:cNvPicPr>
              <a:picLocks noChangeAspect="1"/>
            </p:cNvPicPr>
            <p:nvPr/>
          </p:nvPicPr>
          <p:blipFill>
            <a:blip r:embed="rId2">
              <a:extLst/>
            </a:blip>
            <a:stretch>
              <a:fillRect/>
            </a:stretch>
          </p:blipFill>
          <p:spPr>
            <a:xfrm>
              <a:off x="0" y="0"/>
              <a:ext cx="5588000" cy="5588000"/>
            </a:xfrm>
            <a:prstGeom prst="rect">
              <a:avLst/>
            </a:prstGeom>
            <a:ln w="12700" cap="flat">
              <a:noFill/>
              <a:miter lim="400000"/>
            </a:ln>
            <a:effectLst/>
          </p:spPr>
        </p:pic>
        <p:sp>
          <p:nvSpPr>
            <p:cNvPr id="395" name="5 min"/>
            <p:cNvSpPr txBox="1"/>
            <p:nvPr/>
          </p:nvSpPr>
          <p:spPr>
            <a:xfrm>
              <a:off x="2142183" y="5819372"/>
              <a:ext cx="1388593"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5 min</a:t>
              </a:r>
            </a:p>
          </p:txBody>
        </p:sp>
      </p:grpSp>
      <p:grpSp>
        <p:nvGrpSpPr>
          <p:cNvPr id="399" name="Group"/>
          <p:cNvGrpSpPr/>
          <p:nvPr/>
        </p:nvGrpSpPr>
        <p:grpSpPr>
          <a:xfrm>
            <a:off x="-88900" y="4787900"/>
            <a:ext cx="3035300" cy="4076701"/>
            <a:chOff x="0" y="0"/>
            <a:chExt cx="3035300" cy="4076700"/>
          </a:xfrm>
        </p:grpSpPr>
        <p:pic>
          <p:nvPicPr>
            <p:cNvPr id="397" name="droppedImage.png" descr="droppedImage.png"/>
            <p:cNvPicPr>
              <a:picLocks noChangeAspect="1"/>
            </p:cNvPicPr>
            <p:nvPr/>
          </p:nvPicPr>
          <p:blipFill>
            <a:blip r:embed="rId3">
              <a:extLst/>
            </a:blip>
            <a:stretch>
              <a:fillRect/>
            </a:stretch>
          </p:blipFill>
          <p:spPr>
            <a:xfrm>
              <a:off x="0" y="0"/>
              <a:ext cx="3035300" cy="2044700"/>
            </a:xfrm>
            <a:prstGeom prst="rect">
              <a:avLst/>
            </a:prstGeom>
            <a:ln w="12700" cap="flat">
              <a:noFill/>
              <a:miter lim="400000"/>
            </a:ln>
            <a:effectLst/>
          </p:spPr>
        </p:pic>
        <p:sp>
          <p:nvSpPr>
            <p:cNvPr id="398" name="20 min"/>
            <p:cNvSpPr txBox="1"/>
            <p:nvPr/>
          </p:nvSpPr>
          <p:spPr>
            <a:xfrm>
              <a:off x="682194" y="33428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20 min</a:t>
              </a:r>
            </a:p>
          </p:txBody>
        </p:sp>
      </p:grpSp>
      <p:grpSp>
        <p:nvGrpSpPr>
          <p:cNvPr id="402" name="Group"/>
          <p:cNvGrpSpPr/>
          <p:nvPr/>
        </p:nvGrpSpPr>
        <p:grpSpPr>
          <a:xfrm>
            <a:off x="5181600" y="4419600"/>
            <a:ext cx="2222500" cy="4445001"/>
            <a:chOff x="0" y="0"/>
            <a:chExt cx="2222500" cy="4445000"/>
          </a:xfrm>
        </p:grpSpPr>
        <p:pic>
          <p:nvPicPr>
            <p:cNvPr id="400" name="droppedImage.png" descr="droppedImage.png"/>
            <p:cNvPicPr>
              <a:picLocks noChangeAspect="1"/>
            </p:cNvPicPr>
            <p:nvPr/>
          </p:nvPicPr>
          <p:blipFill>
            <a:blip r:embed="rId4">
              <a:extLst/>
            </a:blip>
            <a:stretch>
              <a:fillRect/>
            </a:stretch>
          </p:blipFill>
          <p:spPr>
            <a:xfrm>
              <a:off x="0" y="0"/>
              <a:ext cx="2222500" cy="2387600"/>
            </a:xfrm>
            <a:prstGeom prst="rect">
              <a:avLst/>
            </a:prstGeom>
            <a:ln w="12700" cap="flat">
              <a:noFill/>
              <a:miter lim="400000"/>
            </a:ln>
            <a:effectLst/>
          </p:spPr>
        </p:pic>
        <p:sp>
          <p:nvSpPr>
            <p:cNvPr id="401" name="10 min"/>
            <p:cNvSpPr txBox="1"/>
            <p:nvPr/>
          </p:nvSpPr>
          <p:spPr>
            <a:xfrm>
              <a:off x="266698" y="37111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10 min</a:t>
              </a:r>
            </a:p>
          </p:txBody>
        </p:sp>
      </p:grpSp>
      <p:grpSp>
        <p:nvGrpSpPr>
          <p:cNvPr id="405" name="Group"/>
          <p:cNvGrpSpPr/>
          <p:nvPr/>
        </p:nvGrpSpPr>
        <p:grpSpPr>
          <a:xfrm>
            <a:off x="7353300" y="4787900"/>
            <a:ext cx="3035300" cy="4076701"/>
            <a:chOff x="0" y="0"/>
            <a:chExt cx="3035300" cy="4076700"/>
          </a:xfrm>
        </p:grpSpPr>
        <p:pic>
          <p:nvPicPr>
            <p:cNvPr id="403" name="droppedImage.png" descr="droppedImage.png"/>
            <p:cNvPicPr>
              <a:picLocks noChangeAspect="1"/>
            </p:cNvPicPr>
            <p:nvPr/>
          </p:nvPicPr>
          <p:blipFill>
            <a:blip r:embed="rId3">
              <a:extLst/>
            </a:blip>
            <a:stretch>
              <a:fillRect/>
            </a:stretch>
          </p:blipFill>
          <p:spPr>
            <a:xfrm>
              <a:off x="0" y="0"/>
              <a:ext cx="3035300" cy="2044700"/>
            </a:xfrm>
            <a:prstGeom prst="rect">
              <a:avLst/>
            </a:prstGeom>
            <a:ln w="12700" cap="flat">
              <a:noFill/>
              <a:miter lim="400000"/>
            </a:ln>
            <a:effectLst/>
          </p:spPr>
        </p:pic>
        <p:sp>
          <p:nvSpPr>
            <p:cNvPr id="404" name="20 min"/>
            <p:cNvSpPr txBox="1"/>
            <p:nvPr/>
          </p:nvSpPr>
          <p:spPr>
            <a:xfrm>
              <a:off x="673098" y="33428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20 min</a:t>
              </a:r>
            </a:p>
          </p:txBody>
        </p:sp>
      </p:grpSp>
      <p:grpSp>
        <p:nvGrpSpPr>
          <p:cNvPr id="408" name="Group"/>
          <p:cNvGrpSpPr/>
          <p:nvPr/>
        </p:nvGrpSpPr>
        <p:grpSpPr>
          <a:xfrm>
            <a:off x="10162325" y="5143500"/>
            <a:ext cx="2273301" cy="3721101"/>
            <a:chOff x="0" y="0"/>
            <a:chExt cx="2273300" cy="3721100"/>
          </a:xfrm>
        </p:grpSpPr>
        <p:pic>
          <p:nvPicPr>
            <p:cNvPr id="406" name="droppedImage.png" descr="droppedImage.png"/>
            <p:cNvPicPr>
              <a:picLocks noChangeAspect="1"/>
            </p:cNvPicPr>
            <p:nvPr/>
          </p:nvPicPr>
          <p:blipFill>
            <a:blip r:embed="rId5">
              <a:extLst/>
            </a:blip>
            <a:stretch>
              <a:fillRect/>
            </a:stretch>
          </p:blipFill>
          <p:spPr>
            <a:xfrm>
              <a:off x="0" y="0"/>
              <a:ext cx="2273300" cy="1435100"/>
            </a:xfrm>
            <a:prstGeom prst="rect">
              <a:avLst/>
            </a:prstGeom>
            <a:ln w="12700" cap="flat">
              <a:noFill/>
              <a:miter lim="400000"/>
            </a:ln>
            <a:effectLst/>
          </p:spPr>
        </p:pic>
        <p:sp>
          <p:nvSpPr>
            <p:cNvPr id="407" name="1 min"/>
            <p:cNvSpPr txBox="1"/>
            <p:nvPr/>
          </p:nvSpPr>
          <p:spPr>
            <a:xfrm>
              <a:off x="438057" y="2987272"/>
              <a:ext cx="138859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 min</a:t>
              </a:r>
            </a:p>
          </p:txBody>
        </p:sp>
      </p:grpSp>
      <p:sp>
        <p:nvSpPr>
          <p:cNvPr id="409" name="It takes you 56’ to sip a beer"/>
          <p:cNvSpPr txBox="1"/>
          <p:nvPr/>
        </p:nvSpPr>
        <p:spPr>
          <a:xfrm>
            <a:off x="5121544" y="2311400"/>
            <a:ext cx="7257594"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i="1">
                <a:latin typeface="+mn-lt"/>
                <a:ea typeface="+mn-ea"/>
                <a:cs typeface="+mn-cs"/>
                <a:sym typeface="Helvetica Neue"/>
              </a:defRPr>
            </a:lvl1pPr>
          </a:lstStyle>
          <a:p>
            <a:pPr/>
            <a:r>
              <a:t>It takes you 56’ to sip a beer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99"/>
                                        </p:tgtEl>
                                        <p:attrNameLst>
                                          <p:attrName>style.visibility</p:attrName>
                                        </p:attrNameLst>
                                      </p:cBhvr>
                                      <p:to>
                                        <p:strVal val="visible"/>
                                      </p:to>
                                    </p:set>
                                    <p:anim calcmode="lin" valueType="num">
                                      <p:cBhvr>
                                        <p:cTn id="7" dur="1000" fill="hold"/>
                                        <p:tgtEl>
                                          <p:spTgt spid="399"/>
                                        </p:tgtEl>
                                        <p:attrNameLst>
                                          <p:attrName>ppt_w</p:attrName>
                                        </p:attrNameLst>
                                      </p:cBhvr>
                                      <p:tavLst>
                                        <p:tav tm="0">
                                          <p:val>
                                            <p:fltVal val="0"/>
                                          </p:val>
                                        </p:tav>
                                        <p:tav tm="100000">
                                          <p:val>
                                            <p:strVal val="#ppt_w"/>
                                          </p:val>
                                        </p:tav>
                                      </p:tavLst>
                                    </p:anim>
                                    <p:anim calcmode="lin" valueType="num">
                                      <p:cBhvr>
                                        <p:cTn id="8" dur="1000" fill="hold"/>
                                        <p:tgtEl>
                                          <p:spTgt spid="39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96"/>
                                        </p:tgtEl>
                                        <p:attrNameLst>
                                          <p:attrName>style.visibility</p:attrName>
                                        </p:attrNameLst>
                                      </p:cBhvr>
                                      <p:to>
                                        <p:strVal val="visible"/>
                                      </p:to>
                                    </p:set>
                                    <p:anim calcmode="lin" valueType="num">
                                      <p:cBhvr>
                                        <p:cTn id="13" dur="1000" fill="hold"/>
                                        <p:tgtEl>
                                          <p:spTgt spid="396"/>
                                        </p:tgtEl>
                                        <p:attrNameLst>
                                          <p:attrName>ppt_w</p:attrName>
                                        </p:attrNameLst>
                                      </p:cBhvr>
                                      <p:tavLst>
                                        <p:tav tm="0">
                                          <p:val>
                                            <p:fltVal val="0"/>
                                          </p:val>
                                        </p:tav>
                                        <p:tav tm="100000">
                                          <p:val>
                                            <p:strVal val="#ppt_w"/>
                                          </p:val>
                                        </p:tav>
                                      </p:tavLst>
                                    </p:anim>
                                    <p:anim calcmode="lin" valueType="num">
                                      <p:cBhvr>
                                        <p:cTn id="14" dur="1000" fill="hold"/>
                                        <p:tgtEl>
                                          <p:spTgt spid="39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402"/>
                                        </p:tgtEl>
                                        <p:attrNameLst>
                                          <p:attrName>style.visibility</p:attrName>
                                        </p:attrNameLst>
                                      </p:cBhvr>
                                      <p:to>
                                        <p:strVal val="visible"/>
                                      </p:to>
                                    </p:set>
                                    <p:anim calcmode="lin" valueType="num">
                                      <p:cBhvr>
                                        <p:cTn id="19" dur="1000" fill="hold"/>
                                        <p:tgtEl>
                                          <p:spTgt spid="402"/>
                                        </p:tgtEl>
                                        <p:attrNameLst>
                                          <p:attrName>ppt_w</p:attrName>
                                        </p:attrNameLst>
                                      </p:cBhvr>
                                      <p:tavLst>
                                        <p:tav tm="0">
                                          <p:val>
                                            <p:fltVal val="0"/>
                                          </p:val>
                                        </p:tav>
                                        <p:tav tm="100000">
                                          <p:val>
                                            <p:strVal val="#ppt_w"/>
                                          </p:val>
                                        </p:tav>
                                      </p:tavLst>
                                    </p:anim>
                                    <p:anim calcmode="lin" valueType="num">
                                      <p:cBhvr>
                                        <p:cTn id="20" dur="1000" fill="hold"/>
                                        <p:tgtEl>
                                          <p:spTgt spid="40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405"/>
                                        </p:tgtEl>
                                        <p:attrNameLst>
                                          <p:attrName>style.visibility</p:attrName>
                                        </p:attrNameLst>
                                      </p:cBhvr>
                                      <p:to>
                                        <p:strVal val="visible"/>
                                      </p:to>
                                    </p:set>
                                    <p:anim calcmode="lin" valueType="num">
                                      <p:cBhvr>
                                        <p:cTn id="25" dur="1000" fill="hold"/>
                                        <p:tgtEl>
                                          <p:spTgt spid="405"/>
                                        </p:tgtEl>
                                        <p:attrNameLst>
                                          <p:attrName>ppt_w</p:attrName>
                                        </p:attrNameLst>
                                      </p:cBhvr>
                                      <p:tavLst>
                                        <p:tav tm="0">
                                          <p:val>
                                            <p:fltVal val="0"/>
                                          </p:val>
                                        </p:tav>
                                        <p:tav tm="100000">
                                          <p:val>
                                            <p:strVal val="#ppt_w"/>
                                          </p:val>
                                        </p:tav>
                                      </p:tavLst>
                                    </p:anim>
                                    <p:anim calcmode="lin" valueType="num">
                                      <p:cBhvr>
                                        <p:cTn id="26" dur="1000" fill="hold"/>
                                        <p:tgtEl>
                                          <p:spTgt spid="40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408"/>
                                        </p:tgtEl>
                                        <p:attrNameLst>
                                          <p:attrName>style.visibility</p:attrName>
                                        </p:attrNameLst>
                                      </p:cBhvr>
                                      <p:to>
                                        <p:strVal val="visible"/>
                                      </p:to>
                                    </p:set>
                                    <p:anim calcmode="lin" valueType="num">
                                      <p:cBhvr>
                                        <p:cTn id="31" dur="1000" fill="hold"/>
                                        <p:tgtEl>
                                          <p:spTgt spid="408"/>
                                        </p:tgtEl>
                                        <p:attrNameLst>
                                          <p:attrName>ppt_w</p:attrName>
                                        </p:attrNameLst>
                                      </p:cBhvr>
                                      <p:tavLst>
                                        <p:tav tm="0">
                                          <p:val>
                                            <p:fltVal val="0"/>
                                          </p:val>
                                        </p:tav>
                                        <p:tav tm="100000">
                                          <p:val>
                                            <p:strVal val="#ppt_w"/>
                                          </p:val>
                                        </p:tav>
                                      </p:tavLst>
                                    </p:anim>
                                    <p:anim calcmode="lin" valueType="num">
                                      <p:cBhvr>
                                        <p:cTn id="32" dur="1000" fill="hold"/>
                                        <p:tgtEl>
                                          <p:spTgt spid="40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lt" backwards="0">
                                    <p:tmAbs val="0"/>
                                  </p:iterate>
                                  <p:childTnLst>
                                    <p:set>
                                      <p:cBhvr>
                                        <p:cTn id="36" fill="hold"/>
                                        <p:tgtEl>
                                          <p:spTgt spid="409"/>
                                        </p:tgtEl>
                                        <p:attrNameLst>
                                          <p:attrName>style.visibility</p:attrName>
                                        </p:attrNameLst>
                                      </p:cBhvr>
                                      <p:to>
                                        <p:strVal val="visible"/>
                                      </p:to>
                                    </p:set>
                                    <p:anim calcmode="lin" valueType="num">
                                      <p:cBhvr>
                                        <p:cTn id="37" dur="1000" fill="hold"/>
                                        <p:tgtEl>
                                          <p:spTgt spid="409"/>
                                        </p:tgtEl>
                                        <p:attrNameLst>
                                          <p:attrName>ppt_w</p:attrName>
                                        </p:attrNameLst>
                                      </p:cBhvr>
                                      <p:tavLst>
                                        <p:tav tm="0">
                                          <p:val>
                                            <p:fltVal val="0"/>
                                          </p:val>
                                        </p:tav>
                                        <p:tav tm="100000">
                                          <p:val>
                                            <p:strVal val="#ppt_w"/>
                                          </p:val>
                                        </p:tav>
                                      </p:tavLst>
                                    </p:anim>
                                    <p:anim calcmode="lin" valueType="num">
                                      <p:cBhvr>
                                        <p:cTn id="38" dur="1000" fill="hold"/>
                                        <p:tgtEl>
                                          <p:spTgt spid="4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8" grpId="5"/>
      <p:bldP build="whole" bldLvl="1" animBg="1" rev="0" advAuto="0" spid="399" grpId="1"/>
      <p:bldP build="whole" bldLvl="1" animBg="1" rev="0" advAuto="0" spid="396" grpId="2"/>
      <p:bldP build="whole" bldLvl="1" animBg="1" rev="0" advAuto="0" spid="409" grpId="6"/>
      <p:bldP build="whole" bldLvl="1" animBg="1" rev="0" advAuto="0" spid="405" grpId="4"/>
      <p:bldP build="whole" bldLvl="1" animBg="1" rev="0" advAuto="0" spid="402" grpId="3"/>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Buffered IOs"/>
          <p:cNvSpPr txBox="1"/>
          <p:nvPr>
            <p:ph type="title"/>
          </p:nvPr>
        </p:nvSpPr>
        <p:spPr>
          <a:prstGeom prst="rect">
            <a:avLst/>
          </a:prstGeom>
        </p:spPr>
        <p:txBody>
          <a:bodyPr/>
          <a:lstStyle/>
          <a:p>
            <a:pPr/>
            <a:r>
              <a:t>Buffered IOs</a:t>
            </a:r>
          </a:p>
        </p:txBody>
      </p:sp>
      <p:sp>
        <p:nvSpPr>
          <p:cNvPr id="412" name="Thirsty again..."/>
          <p:cNvSpPr txBox="1"/>
          <p:nvPr/>
        </p:nvSpPr>
        <p:spPr>
          <a:xfrm>
            <a:off x="889776" y="3378200"/>
            <a:ext cx="11214101"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r>
              <a:t>Thirsty again...</a:t>
            </a:r>
          </a:p>
          <a:p>
            <a:pPr>
              <a:defRPr>
                <a:latin typeface="Consolas"/>
                <a:ea typeface="Consolas"/>
                <a:cs typeface="Consolas"/>
                <a:sym typeface="Consolas"/>
              </a:defRPr>
            </a:pPr>
          </a:p>
          <a:p>
            <a:pPr>
              <a:defRPr>
                <a:latin typeface="Consolas"/>
                <a:ea typeface="Consolas"/>
                <a:cs typeface="Consolas"/>
                <a:sym typeface="Consolas"/>
              </a:defRPr>
            </a:pPr>
            <a:r>
              <a:t> </a:t>
            </a:r>
          </a:p>
        </p:txBody>
      </p:sp>
      <p:sp>
        <p:nvSpPr>
          <p:cNvPr id="413" name="?"/>
          <p:cNvSpPr txBox="1"/>
          <p:nvPr/>
        </p:nvSpPr>
        <p:spPr>
          <a:xfrm>
            <a:off x="6282690" y="5942338"/>
            <a:ext cx="82042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10000">
                <a:latin typeface="+mn-lt"/>
                <a:ea typeface="+mn-ea"/>
                <a:cs typeface="+mn-cs"/>
                <a:sym typeface="Helvetica Neue"/>
              </a:defRPr>
            </a:lvl1pPr>
          </a:lstStyle>
          <a:p>
            <a:pPr/>
            <a:r>
              <a: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Buffered IOs"/>
          <p:cNvSpPr txBox="1"/>
          <p:nvPr>
            <p:ph type="title"/>
          </p:nvPr>
        </p:nvSpPr>
        <p:spPr>
          <a:prstGeom prst="rect">
            <a:avLst/>
          </a:prstGeom>
        </p:spPr>
        <p:txBody>
          <a:bodyPr/>
          <a:lstStyle/>
          <a:p>
            <a:pPr/>
            <a:r>
              <a:t>Buffered IOs</a:t>
            </a:r>
          </a:p>
        </p:txBody>
      </p:sp>
      <p:grpSp>
        <p:nvGrpSpPr>
          <p:cNvPr id="426" name="Group"/>
          <p:cNvGrpSpPr/>
          <p:nvPr/>
        </p:nvGrpSpPr>
        <p:grpSpPr>
          <a:xfrm>
            <a:off x="-88900" y="2311400"/>
            <a:ext cx="12524526" cy="6553201"/>
            <a:chOff x="0" y="0"/>
            <a:chExt cx="12524525" cy="6553200"/>
          </a:xfrm>
        </p:grpSpPr>
        <p:pic>
          <p:nvPicPr>
            <p:cNvPr id="416" name="droppedImage.png" descr="droppedImage.png"/>
            <p:cNvPicPr>
              <a:picLocks noChangeAspect="1"/>
            </p:cNvPicPr>
            <p:nvPr/>
          </p:nvPicPr>
          <p:blipFill>
            <a:blip r:embed="rId2">
              <a:extLst/>
            </a:blip>
            <a:stretch>
              <a:fillRect/>
            </a:stretch>
          </p:blipFill>
          <p:spPr>
            <a:xfrm>
              <a:off x="1117600" y="0"/>
              <a:ext cx="5588000" cy="5588000"/>
            </a:xfrm>
            <a:prstGeom prst="rect">
              <a:avLst/>
            </a:prstGeom>
            <a:ln w="12700" cap="flat">
              <a:noFill/>
              <a:miter lim="400000"/>
            </a:ln>
            <a:effectLst/>
          </p:spPr>
        </p:pic>
        <p:pic>
          <p:nvPicPr>
            <p:cNvPr id="417" name="droppedImage.png" descr="droppedImage.png"/>
            <p:cNvPicPr>
              <a:picLocks noChangeAspect="1"/>
            </p:cNvPicPr>
            <p:nvPr/>
          </p:nvPicPr>
          <p:blipFill>
            <a:blip r:embed="rId3">
              <a:extLst/>
            </a:blip>
            <a:stretch>
              <a:fillRect/>
            </a:stretch>
          </p:blipFill>
          <p:spPr>
            <a:xfrm>
              <a:off x="0" y="2476500"/>
              <a:ext cx="3035300" cy="2044700"/>
            </a:xfrm>
            <a:prstGeom prst="rect">
              <a:avLst/>
            </a:prstGeom>
            <a:ln w="12700" cap="flat">
              <a:noFill/>
              <a:miter lim="400000"/>
            </a:ln>
            <a:effectLst/>
          </p:spPr>
        </p:pic>
        <p:pic>
          <p:nvPicPr>
            <p:cNvPr id="418" name="droppedImage.png" descr="droppedImage.png"/>
            <p:cNvPicPr>
              <a:picLocks noChangeAspect="1"/>
            </p:cNvPicPr>
            <p:nvPr/>
          </p:nvPicPr>
          <p:blipFill>
            <a:blip r:embed="rId3">
              <a:extLst/>
            </a:blip>
            <a:stretch>
              <a:fillRect/>
            </a:stretch>
          </p:blipFill>
          <p:spPr>
            <a:xfrm>
              <a:off x="7442200" y="2476500"/>
              <a:ext cx="3035300" cy="2044700"/>
            </a:xfrm>
            <a:prstGeom prst="rect">
              <a:avLst/>
            </a:prstGeom>
            <a:ln w="12700" cap="flat">
              <a:noFill/>
              <a:miter lim="400000"/>
            </a:ln>
            <a:effectLst/>
          </p:spPr>
        </p:pic>
        <p:pic>
          <p:nvPicPr>
            <p:cNvPr id="419" name="droppedImage.png" descr="droppedImage.png"/>
            <p:cNvPicPr>
              <a:picLocks noChangeAspect="1"/>
            </p:cNvPicPr>
            <p:nvPr/>
          </p:nvPicPr>
          <p:blipFill>
            <a:blip r:embed="rId4">
              <a:extLst/>
            </a:blip>
            <a:stretch>
              <a:fillRect/>
            </a:stretch>
          </p:blipFill>
          <p:spPr>
            <a:xfrm>
              <a:off x="5270500" y="2108200"/>
              <a:ext cx="2222500" cy="2387600"/>
            </a:xfrm>
            <a:prstGeom prst="rect">
              <a:avLst/>
            </a:prstGeom>
            <a:ln w="12700" cap="flat">
              <a:noFill/>
              <a:miter lim="400000"/>
            </a:ln>
            <a:effectLst/>
          </p:spPr>
        </p:pic>
        <p:pic>
          <p:nvPicPr>
            <p:cNvPr id="420" name="droppedImage.png" descr="droppedImage.png"/>
            <p:cNvPicPr>
              <a:picLocks noChangeAspect="1"/>
            </p:cNvPicPr>
            <p:nvPr/>
          </p:nvPicPr>
          <p:blipFill>
            <a:blip r:embed="rId5">
              <a:extLst/>
            </a:blip>
            <a:stretch>
              <a:fillRect/>
            </a:stretch>
          </p:blipFill>
          <p:spPr>
            <a:xfrm>
              <a:off x="10251225" y="2832100"/>
              <a:ext cx="2273301" cy="1435100"/>
            </a:xfrm>
            <a:prstGeom prst="rect">
              <a:avLst/>
            </a:prstGeom>
            <a:ln w="12700" cap="flat">
              <a:noFill/>
              <a:miter lim="400000"/>
            </a:ln>
            <a:effectLst/>
          </p:spPr>
        </p:pic>
        <p:sp>
          <p:nvSpPr>
            <p:cNvPr id="421" name="20 min"/>
            <p:cNvSpPr txBox="1"/>
            <p:nvPr/>
          </p:nvSpPr>
          <p:spPr>
            <a:xfrm>
              <a:off x="682194" y="58193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20 min</a:t>
              </a:r>
            </a:p>
          </p:txBody>
        </p:sp>
        <p:sp>
          <p:nvSpPr>
            <p:cNvPr id="422" name="5 min"/>
            <p:cNvSpPr txBox="1"/>
            <p:nvPr/>
          </p:nvSpPr>
          <p:spPr>
            <a:xfrm>
              <a:off x="3259783" y="5819372"/>
              <a:ext cx="1388593"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5 min</a:t>
              </a:r>
            </a:p>
          </p:txBody>
        </p:sp>
        <p:sp>
          <p:nvSpPr>
            <p:cNvPr id="423" name="10 min"/>
            <p:cNvSpPr txBox="1"/>
            <p:nvPr/>
          </p:nvSpPr>
          <p:spPr>
            <a:xfrm>
              <a:off x="5537198" y="58193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10 min</a:t>
              </a:r>
            </a:p>
          </p:txBody>
        </p:sp>
        <p:sp>
          <p:nvSpPr>
            <p:cNvPr id="424" name="20 min"/>
            <p:cNvSpPr txBox="1"/>
            <p:nvPr/>
          </p:nvSpPr>
          <p:spPr>
            <a:xfrm>
              <a:off x="8115298" y="58193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20 min</a:t>
              </a:r>
            </a:p>
          </p:txBody>
        </p:sp>
        <p:sp>
          <p:nvSpPr>
            <p:cNvPr id="425" name="1 min"/>
            <p:cNvSpPr txBox="1"/>
            <p:nvPr/>
          </p:nvSpPr>
          <p:spPr>
            <a:xfrm>
              <a:off x="10689283" y="5819372"/>
              <a:ext cx="1388593"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 min</a:t>
              </a:r>
            </a:p>
          </p:txBody>
        </p:sp>
      </p:grpSp>
      <p:sp>
        <p:nvSpPr>
          <p:cNvPr id="427" name="It takes you 56’ again to sip the next beer"/>
          <p:cNvSpPr txBox="1"/>
          <p:nvPr/>
        </p:nvSpPr>
        <p:spPr>
          <a:xfrm>
            <a:off x="1866900" y="2133600"/>
            <a:ext cx="10896600" cy="736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b="1" i="1">
                <a:latin typeface="+mn-lt"/>
                <a:ea typeface="+mn-ea"/>
                <a:cs typeface="+mn-cs"/>
                <a:sym typeface="Helvetica Neue"/>
              </a:defRPr>
            </a:pPr>
            <a:r>
              <a:t>It takes you 56’ </a:t>
            </a:r>
            <a:r>
              <a:rPr>
                <a:solidFill>
                  <a:srgbClr val="B51A00"/>
                </a:solidFill>
              </a:rPr>
              <a:t>again</a:t>
            </a:r>
            <a:r>
              <a:t> to sip the </a:t>
            </a:r>
            <a:r>
              <a:rPr>
                <a:solidFill>
                  <a:srgbClr val="B51A00"/>
                </a:solidFill>
              </a:rPr>
              <a:t>next</a:t>
            </a:r>
            <a:r>
              <a:t> beer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426"/>
                                        </p:tgtEl>
                                        <p:attrNameLst>
                                          <p:attrName>style.visibility</p:attrName>
                                        </p:attrNameLst>
                                      </p:cBhvr>
                                      <p:to>
                                        <p:strVal val="visible"/>
                                      </p:to>
                                    </p:set>
                                    <p:animEffect filter="wipe(left)" transition="in">
                                      <p:cBhvr>
                                        <p:cTn id="7" dur="1500"/>
                                        <p:tgtEl>
                                          <p:spTgt spid="426"/>
                                        </p:tgtEl>
                                      </p:cBhvr>
                                    </p:animEffect>
                                  </p:childTnLst>
                                </p:cTn>
                              </p:par>
                            </p:childTnLst>
                          </p:cTn>
                        </p:par>
                        <p:par>
                          <p:cTn id="8" fill="hold">
                            <p:stCondLst>
                              <p:cond delay="1500"/>
                            </p:stCondLst>
                            <p:childTnLst>
                              <p:par>
                                <p:cTn id="9" presetClass="entr" nodeType="afterEffect" presetSubtype="16" presetID="23" grpId="2" fill="hold">
                                  <p:stCondLst>
                                    <p:cond delay="0"/>
                                  </p:stCondLst>
                                  <p:iterate type="lt" backwards="0">
                                    <p:tmAbs val="0"/>
                                  </p:iterate>
                                  <p:childTnLst>
                                    <p:set>
                                      <p:cBhvr>
                                        <p:cTn id="10" fill="hold"/>
                                        <p:tgtEl>
                                          <p:spTgt spid="427"/>
                                        </p:tgtEl>
                                        <p:attrNameLst>
                                          <p:attrName>style.visibility</p:attrName>
                                        </p:attrNameLst>
                                      </p:cBhvr>
                                      <p:to>
                                        <p:strVal val="visible"/>
                                      </p:to>
                                    </p:set>
                                    <p:anim calcmode="lin" valueType="num">
                                      <p:cBhvr>
                                        <p:cTn id="11" dur="1000" fill="hold"/>
                                        <p:tgtEl>
                                          <p:spTgt spid="427"/>
                                        </p:tgtEl>
                                        <p:attrNameLst>
                                          <p:attrName>ppt_w</p:attrName>
                                        </p:attrNameLst>
                                      </p:cBhvr>
                                      <p:tavLst>
                                        <p:tav tm="0">
                                          <p:val>
                                            <p:fltVal val="0"/>
                                          </p:val>
                                        </p:tav>
                                        <p:tav tm="100000">
                                          <p:val>
                                            <p:strVal val="#ppt_w"/>
                                          </p:val>
                                        </p:tav>
                                      </p:tavLst>
                                    </p:anim>
                                    <p:anim calcmode="lin" valueType="num">
                                      <p:cBhvr>
                                        <p:cTn id="12" dur="1000" fill="hold"/>
                                        <p:tgtEl>
                                          <p:spTgt spid="4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7" grpId="2"/>
      <p:bldP build="whole" bldLvl="1" animBg="1" rev="0" advAuto="0" spid="426"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Buffered IOs"/>
          <p:cNvSpPr txBox="1"/>
          <p:nvPr>
            <p:ph type="title"/>
          </p:nvPr>
        </p:nvSpPr>
        <p:spPr>
          <a:prstGeom prst="rect">
            <a:avLst/>
          </a:prstGeom>
        </p:spPr>
        <p:txBody>
          <a:bodyPr/>
          <a:lstStyle/>
          <a:p>
            <a:pPr/>
            <a:r>
              <a:t>Buffered IOs</a:t>
            </a:r>
          </a:p>
        </p:txBody>
      </p:sp>
      <p:sp>
        <p:nvSpPr>
          <p:cNvPr id="430" name="Can we do better..."/>
          <p:cNvSpPr txBox="1"/>
          <p:nvPr/>
        </p:nvSpPr>
        <p:spPr>
          <a:xfrm>
            <a:off x="889776" y="3378200"/>
            <a:ext cx="11214101"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r>
              <a:t>Can we do better...</a:t>
            </a:r>
          </a:p>
          <a:p>
            <a:pPr>
              <a:defRPr>
                <a:latin typeface="Consolas"/>
                <a:ea typeface="Consolas"/>
                <a:cs typeface="Consolas"/>
                <a:sym typeface="Consolas"/>
              </a:defRPr>
            </a:pPr>
          </a:p>
          <a:p>
            <a:pPr>
              <a:defRPr>
                <a:latin typeface="Consolas"/>
                <a:ea typeface="Consolas"/>
                <a:cs typeface="Consolas"/>
                <a:sym typeface="Consolas"/>
              </a:defRPr>
            </a:pPr>
            <a:r>
              <a:t> </a:t>
            </a:r>
          </a:p>
        </p:txBody>
      </p:sp>
      <p:sp>
        <p:nvSpPr>
          <p:cNvPr id="431" name="?"/>
          <p:cNvSpPr txBox="1"/>
          <p:nvPr/>
        </p:nvSpPr>
        <p:spPr>
          <a:xfrm>
            <a:off x="6282690" y="5942338"/>
            <a:ext cx="82042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10000">
                <a:latin typeface="+mn-lt"/>
                <a:ea typeface="+mn-ea"/>
                <a:cs typeface="+mn-cs"/>
                <a:sym typeface="Helvetica Neue"/>
              </a:defRPr>
            </a:lvl1pPr>
          </a:lstStyle>
          <a:p>
            <a:pP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Buffered IOs"/>
          <p:cNvSpPr txBox="1"/>
          <p:nvPr>
            <p:ph type="title"/>
          </p:nvPr>
        </p:nvSpPr>
        <p:spPr>
          <a:prstGeom prst="rect">
            <a:avLst/>
          </a:prstGeom>
        </p:spPr>
        <p:txBody>
          <a:bodyPr/>
          <a:lstStyle/>
          <a:p>
            <a:pPr/>
            <a:r>
              <a:t>Buffered IOs</a:t>
            </a:r>
          </a:p>
        </p:txBody>
      </p:sp>
      <p:grpSp>
        <p:nvGrpSpPr>
          <p:cNvPr id="436" name="Group"/>
          <p:cNvGrpSpPr/>
          <p:nvPr/>
        </p:nvGrpSpPr>
        <p:grpSpPr>
          <a:xfrm>
            <a:off x="-88900" y="4787900"/>
            <a:ext cx="3035300" cy="4076701"/>
            <a:chOff x="0" y="0"/>
            <a:chExt cx="3035300" cy="4076700"/>
          </a:xfrm>
        </p:grpSpPr>
        <p:pic>
          <p:nvPicPr>
            <p:cNvPr id="434" name="droppedImage.png" descr="droppedImage.png"/>
            <p:cNvPicPr>
              <a:picLocks noChangeAspect="1"/>
            </p:cNvPicPr>
            <p:nvPr/>
          </p:nvPicPr>
          <p:blipFill>
            <a:blip r:embed="rId2">
              <a:extLst/>
            </a:blip>
            <a:stretch>
              <a:fillRect/>
            </a:stretch>
          </p:blipFill>
          <p:spPr>
            <a:xfrm>
              <a:off x="0" y="0"/>
              <a:ext cx="3035300" cy="2044700"/>
            </a:xfrm>
            <a:prstGeom prst="rect">
              <a:avLst/>
            </a:prstGeom>
            <a:ln w="12700" cap="flat">
              <a:noFill/>
              <a:miter lim="400000"/>
            </a:ln>
            <a:effectLst/>
          </p:spPr>
        </p:pic>
        <p:sp>
          <p:nvSpPr>
            <p:cNvPr id="435" name="20 min"/>
            <p:cNvSpPr txBox="1"/>
            <p:nvPr/>
          </p:nvSpPr>
          <p:spPr>
            <a:xfrm>
              <a:off x="682194" y="33428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20 min</a:t>
              </a:r>
            </a:p>
          </p:txBody>
        </p:sp>
      </p:grpSp>
      <p:grpSp>
        <p:nvGrpSpPr>
          <p:cNvPr id="439" name="Group"/>
          <p:cNvGrpSpPr/>
          <p:nvPr/>
        </p:nvGrpSpPr>
        <p:grpSpPr>
          <a:xfrm>
            <a:off x="2755900" y="4787900"/>
            <a:ext cx="2197100" cy="4076701"/>
            <a:chOff x="0" y="0"/>
            <a:chExt cx="2197100" cy="4076700"/>
          </a:xfrm>
        </p:grpSpPr>
        <p:pic>
          <p:nvPicPr>
            <p:cNvPr id="437" name="droppedImage.png" descr="droppedImage.png"/>
            <p:cNvPicPr>
              <a:picLocks noChangeAspect="1"/>
            </p:cNvPicPr>
            <p:nvPr/>
          </p:nvPicPr>
          <p:blipFill>
            <a:blip r:embed="rId3">
              <a:extLst/>
            </a:blip>
            <a:stretch>
              <a:fillRect/>
            </a:stretch>
          </p:blipFill>
          <p:spPr>
            <a:xfrm>
              <a:off x="0" y="0"/>
              <a:ext cx="2197100" cy="2006600"/>
            </a:xfrm>
            <a:prstGeom prst="rect">
              <a:avLst/>
            </a:prstGeom>
            <a:ln w="12700" cap="flat">
              <a:noFill/>
              <a:miter lim="400000"/>
            </a:ln>
            <a:effectLst/>
          </p:spPr>
        </p:pic>
        <p:sp>
          <p:nvSpPr>
            <p:cNvPr id="438" name="5 min"/>
            <p:cNvSpPr txBox="1"/>
            <p:nvPr/>
          </p:nvSpPr>
          <p:spPr>
            <a:xfrm>
              <a:off x="414983" y="3342872"/>
              <a:ext cx="1388593"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5 min</a:t>
              </a:r>
            </a:p>
          </p:txBody>
        </p:sp>
      </p:grpSp>
      <p:grpSp>
        <p:nvGrpSpPr>
          <p:cNvPr id="442" name="Group"/>
          <p:cNvGrpSpPr/>
          <p:nvPr/>
        </p:nvGrpSpPr>
        <p:grpSpPr>
          <a:xfrm>
            <a:off x="5181600" y="4419600"/>
            <a:ext cx="2222500" cy="4445001"/>
            <a:chOff x="0" y="0"/>
            <a:chExt cx="2222500" cy="4445000"/>
          </a:xfrm>
        </p:grpSpPr>
        <p:pic>
          <p:nvPicPr>
            <p:cNvPr id="440" name="droppedImage.png" descr="droppedImage.png"/>
            <p:cNvPicPr>
              <a:picLocks noChangeAspect="1"/>
            </p:cNvPicPr>
            <p:nvPr/>
          </p:nvPicPr>
          <p:blipFill>
            <a:blip r:embed="rId4">
              <a:extLst/>
            </a:blip>
            <a:stretch>
              <a:fillRect/>
            </a:stretch>
          </p:blipFill>
          <p:spPr>
            <a:xfrm>
              <a:off x="0" y="0"/>
              <a:ext cx="2222500" cy="2387600"/>
            </a:xfrm>
            <a:prstGeom prst="rect">
              <a:avLst/>
            </a:prstGeom>
            <a:ln w="12700" cap="flat">
              <a:noFill/>
              <a:miter lim="400000"/>
            </a:ln>
            <a:effectLst/>
          </p:spPr>
        </p:pic>
        <p:sp>
          <p:nvSpPr>
            <p:cNvPr id="441" name="10 min"/>
            <p:cNvSpPr txBox="1"/>
            <p:nvPr/>
          </p:nvSpPr>
          <p:spPr>
            <a:xfrm>
              <a:off x="266698" y="37111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10 min</a:t>
              </a:r>
            </a:p>
          </p:txBody>
        </p:sp>
      </p:grpSp>
      <p:grpSp>
        <p:nvGrpSpPr>
          <p:cNvPr id="445" name="Group"/>
          <p:cNvGrpSpPr/>
          <p:nvPr/>
        </p:nvGrpSpPr>
        <p:grpSpPr>
          <a:xfrm>
            <a:off x="7353300" y="4787900"/>
            <a:ext cx="3035300" cy="4076701"/>
            <a:chOff x="0" y="0"/>
            <a:chExt cx="3035300" cy="4076700"/>
          </a:xfrm>
        </p:grpSpPr>
        <p:pic>
          <p:nvPicPr>
            <p:cNvPr id="443" name="droppedImage.png" descr="droppedImage.png"/>
            <p:cNvPicPr>
              <a:picLocks noChangeAspect="1"/>
            </p:cNvPicPr>
            <p:nvPr/>
          </p:nvPicPr>
          <p:blipFill>
            <a:blip r:embed="rId2">
              <a:extLst/>
            </a:blip>
            <a:stretch>
              <a:fillRect/>
            </a:stretch>
          </p:blipFill>
          <p:spPr>
            <a:xfrm>
              <a:off x="0" y="0"/>
              <a:ext cx="3035300" cy="2044700"/>
            </a:xfrm>
            <a:prstGeom prst="rect">
              <a:avLst/>
            </a:prstGeom>
            <a:ln w="12700" cap="flat">
              <a:noFill/>
              <a:miter lim="400000"/>
            </a:ln>
            <a:effectLst/>
          </p:spPr>
        </p:pic>
        <p:sp>
          <p:nvSpPr>
            <p:cNvPr id="444" name="20 min"/>
            <p:cNvSpPr txBox="1"/>
            <p:nvPr/>
          </p:nvSpPr>
          <p:spPr>
            <a:xfrm>
              <a:off x="673098" y="3342872"/>
              <a:ext cx="168516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20 min</a:t>
              </a:r>
            </a:p>
          </p:txBody>
        </p:sp>
      </p:grpSp>
      <p:grpSp>
        <p:nvGrpSpPr>
          <p:cNvPr id="448" name="Group"/>
          <p:cNvGrpSpPr/>
          <p:nvPr/>
        </p:nvGrpSpPr>
        <p:grpSpPr>
          <a:xfrm>
            <a:off x="10162325" y="5143500"/>
            <a:ext cx="2273301" cy="3721101"/>
            <a:chOff x="0" y="0"/>
            <a:chExt cx="2273300" cy="3721100"/>
          </a:xfrm>
        </p:grpSpPr>
        <p:pic>
          <p:nvPicPr>
            <p:cNvPr id="446" name="droppedImage.png" descr="droppedImage.png"/>
            <p:cNvPicPr>
              <a:picLocks noChangeAspect="1"/>
            </p:cNvPicPr>
            <p:nvPr/>
          </p:nvPicPr>
          <p:blipFill>
            <a:blip r:embed="rId5">
              <a:extLst/>
            </a:blip>
            <a:stretch>
              <a:fillRect/>
            </a:stretch>
          </p:blipFill>
          <p:spPr>
            <a:xfrm>
              <a:off x="0" y="0"/>
              <a:ext cx="2273300" cy="1435100"/>
            </a:xfrm>
            <a:prstGeom prst="rect">
              <a:avLst/>
            </a:prstGeom>
            <a:ln w="12700" cap="flat">
              <a:noFill/>
              <a:miter lim="400000"/>
            </a:ln>
            <a:effectLst/>
          </p:spPr>
        </p:pic>
        <p:sp>
          <p:nvSpPr>
            <p:cNvPr id="447" name="1 min"/>
            <p:cNvSpPr txBox="1"/>
            <p:nvPr/>
          </p:nvSpPr>
          <p:spPr>
            <a:xfrm>
              <a:off x="438057" y="2987272"/>
              <a:ext cx="138859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 min</a:t>
              </a:r>
            </a:p>
          </p:txBody>
        </p:sp>
      </p:grpSp>
      <p:sp>
        <p:nvSpPr>
          <p:cNvPr id="449" name="It still takes you 56’ to bring back a pack of beers..."/>
          <p:cNvSpPr txBox="1"/>
          <p:nvPr/>
        </p:nvSpPr>
        <p:spPr>
          <a:xfrm>
            <a:off x="3505200" y="2095500"/>
            <a:ext cx="92583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r">
              <a:defRPr b="1" i="1">
                <a:latin typeface="+mn-lt"/>
                <a:ea typeface="+mn-ea"/>
                <a:cs typeface="+mn-cs"/>
                <a:sym typeface="Helvetica Neue"/>
              </a:defRPr>
            </a:pPr>
            <a:r>
              <a:t>It still takes you 56’ to bring back a </a:t>
            </a:r>
            <a:r>
              <a:rPr>
                <a:solidFill>
                  <a:srgbClr val="E32400"/>
                </a:solidFill>
              </a:rPr>
              <a:t>pack of beers...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36"/>
                                        </p:tgtEl>
                                        <p:attrNameLst>
                                          <p:attrName>style.visibility</p:attrName>
                                        </p:attrNameLst>
                                      </p:cBhvr>
                                      <p:to>
                                        <p:strVal val="visible"/>
                                      </p:to>
                                    </p:set>
                                    <p:anim calcmode="lin" valueType="num">
                                      <p:cBhvr>
                                        <p:cTn id="7" dur="1000" fill="hold"/>
                                        <p:tgtEl>
                                          <p:spTgt spid="436"/>
                                        </p:tgtEl>
                                        <p:attrNameLst>
                                          <p:attrName>ppt_w</p:attrName>
                                        </p:attrNameLst>
                                      </p:cBhvr>
                                      <p:tavLst>
                                        <p:tav tm="0">
                                          <p:val>
                                            <p:fltVal val="0"/>
                                          </p:val>
                                        </p:tav>
                                        <p:tav tm="100000">
                                          <p:val>
                                            <p:strVal val="#ppt_w"/>
                                          </p:val>
                                        </p:tav>
                                      </p:tavLst>
                                    </p:anim>
                                    <p:anim calcmode="lin" valueType="num">
                                      <p:cBhvr>
                                        <p:cTn id="8" dur="1000" fill="hold"/>
                                        <p:tgtEl>
                                          <p:spTgt spid="43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39"/>
                                        </p:tgtEl>
                                        <p:attrNameLst>
                                          <p:attrName>style.visibility</p:attrName>
                                        </p:attrNameLst>
                                      </p:cBhvr>
                                      <p:to>
                                        <p:strVal val="visible"/>
                                      </p:to>
                                    </p:set>
                                    <p:anim calcmode="lin" valueType="num">
                                      <p:cBhvr>
                                        <p:cTn id="13" dur="1000" fill="hold"/>
                                        <p:tgtEl>
                                          <p:spTgt spid="439"/>
                                        </p:tgtEl>
                                        <p:attrNameLst>
                                          <p:attrName>ppt_w</p:attrName>
                                        </p:attrNameLst>
                                      </p:cBhvr>
                                      <p:tavLst>
                                        <p:tav tm="0">
                                          <p:val>
                                            <p:fltVal val="0"/>
                                          </p:val>
                                        </p:tav>
                                        <p:tav tm="100000">
                                          <p:val>
                                            <p:strVal val="#ppt_w"/>
                                          </p:val>
                                        </p:tav>
                                      </p:tavLst>
                                    </p:anim>
                                    <p:anim calcmode="lin" valueType="num">
                                      <p:cBhvr>
                                        <p:cTn id="14" dur="1000" fill="hold"/>
                                        <p:tgtEl>
                                          <p:spTgt spid="43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442"/>
                                        </p:tgtEl>
                                        <p:attrNameLst>
                                          <p:attrName>style.visibility</p:attrName>
                                        </p:attrNameLst>
                                      </p:cBhvr>
                                      <p:to>
                                        <p:strVal val="visible"/>
                                      </p:to>
                                    </p:set>
                                    <p:anim calcmode="lin" valueType="num">
                                      <p:cBhvr>
                                        <p:cTn id="19" dur="1000" fill="hold"/>
                                        <p:tgtEl>
                                          <p:spTgt spid="442"/>
                                        </p:tgtEl>
                                        <p:attrNameLst>
                                          <p:attrName>ppt_w</p:attrName>
                                        </p:attrNameLst>
                                      </p:cBhvr>
                                      <p:tavLst>
                                        <p:tav tm="0">
                                          <p:val>
                                            <p:fltVal val="0"/>
                                          </p:val>
                                        </p:tav>
                                        <p:tav tm="100000">
                                          <p:val>
                                            <p:strVal val="#ppt_w"/>
                                          </p:val>
                                        </p:tav>
                                      </p:tavLst>
                                    </p:anim>
                                    <p:anim calcmode="lin" valueType="num">
                                      <p:cBhvr>
                                        <p:cTn id="20" dur="1000" fill="hold"/>
                                        <p:tgtEl>
                                          <p:spTgt spid="44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445"/>
                                        </p:tgtEl>
                                        <p:attrNameLst>
                                          <p:attrName>style.visibility</p:attrName>
                                        </p:attrNameLst>
                                      </p:cBhvr>
                                      <p:to>
                                        <p:strVal val="visible"/>
                                      </p:to>
                                    </p:set>
                                    <p:anim calcmode="lin" valueType="num">
                                      <p:cBhvr>
                                        <p:cTn id="25" dur="1000" fill="hold"/>
                                        <p:tgtEl>
                                          <p:spTgt spid="445"/>
                                        </p:tgtEl>
                                        <p:attrNameLst>
                                          <p:attrName>ppt_w</p:attrName>
                                        </p:attrNameLst>
                                      </p:cBhvr>
                                      <p:tavLst>
                                        <p:tav tm="0">
                                          <p:val>
                                            <p:fltVal val="0"/>
                                          </p:val>
                                        </p:tav>
                                        <p:tav tm="100000">
                                          <p:val>
                                            <p:strVal val="#ppt_w"/>
                                          </p:val>
                                        </p:tav>
                                      </p:tavLst>
                                    </p:anim>
                                    <p:anim calcmode="lin" valueType="num">
                                      <p:cBhvr>
                                        <p:cTn id="26" dur="1000" fill="hold"/>
                                        <p:tgtEl>
                                          <p:spTgt spid="44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448"/>
                                        </p:tgtEl>
                                        <p:attrNameLst>
                                          <p:attrName>style.visibility</p:attrName>
                                        </p:attrNameLst>
                                      </p:cBhvr>
                                      <p:to>
                                        <p:strVal val="visible"/>
                                      </p:to>
                                    </p:set>
                                    <p:anim calcmode="lin" valueType="num">
                                      <p:cBhvr>
                                        <p:cTn id="31" dur="1000" fill="hold"/>
                                        <p:tgtEl>
                                          <p:spTgt spid="448"/>
                                        </p:tgtEl>
                                        <p:attrNameLst>
                                          <p:attrName>ppt_w</p:attrName>
                                        </p:attrNameLst>
                                      </p:cBhvr>
                                      <p:tavLst>
                                        <p:tav tm="0">
                                          <p:val>
                                            <p:fltVal val="0"/>
                                          </p:val>
                                        </p:tav>
                                        <p:tav tm="100000">
                                          <p:val>
                                            <p:strVal val="#ppt_w"/>
                                          </p:val>
                                        </p:tav>
                                      </p:tavLst>
                                    </p:anim>
                                    <p:anim calcmode="lin" valueType="num">
                                      <p:cBhvr>
                                        <p:cTn id="32" dur="1000" fill="hold"/>
                                        <p:tgtEl>
                                          <p:spTgt spid="44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lt" backwards="0">
                                    <p:tmAbs val="0"/>
                                  </p:iterate>
                                  <p:childTnLst>
                                    <p:set>
                                      <p:cBhvr>
                                        <p:cTn id="36" fill="hold"/>
                                        <p:tgtEl>
                                          <p:spTgt spid="449"/>
                                        </p:tgtEl>
                                        <p:attrNameLst>
                                          <p:attrName>style.visibility</p:attrName>
                                        </p:attrNameLst>
                                      </p:cBhvr>
                                      <p:to>
                                        <p:strVal val="visible"/>
                                      </p:to>
                                    </p:set>
                                    <p:anim calcmode="lin" valueType="num">
                                      <p:cBhvr>
                                        <p:cTn id="37" dur="1000" fill="hold"/>
                                        <p:tgtEl>
                                          <p:spTgt spid="449"/>
                                        </p:tgtEl>
                                        <p:attrNameLst>
                                          <p:attrName>ppt_w</p:attrName>
                                        </p:attrNameLst>
                                      </p:cBhvr>
                                      <p:tavLst>
                                        <p:tav tm="0">
                                          <p:val>
                                            <p:fltVal val="0"/>
                                          </p:val>
                                        </p:tav>
                                        <p:tav tm="100000">
                                          <p:val>
                                            <p:strVal val="#ppt_w"/>
                                          </p:val>
                                        </p:tav>
                                      </p:tavLst>
                                    </p:anim>
                                    <p:anim calcmode="lin" valueType="num">
                                      <p:cBhvr>
                                        <p:cTn id="38" dur="1000" fill="hold"/>
                                        <p:tgtEl>
                                          <p:spTgt spid="4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6" grpId="1"/>
      <p:bldP build="whole" bldLvl="1" animBg="1" rev="0" advAuto="0" spid="445" grpId="4"/>
      <p:bldP build="whole" bldLvl="1" animBg="1" rev="0" advAuto="0" spid="442" grpId="3"/>
      <p:bldP build="whole" bldLvl="1" animBg="1" rev="0" advAuto="0" spid="449" grpId="6"/>
      <p:bldP build="whole" bldLvl="1" animBg="1" rev="0" advAuto="0" spid="439" grpId="2"/>
      <p:bldP build="whole" bldLvl="1" animBg="1" rev="0" advAuto="0" spid="448" grpId="5"/>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urvey"/>
          <p:cNvSpPr txBox="1"/>
          <p:nvPr>
            <p:ph type="title" idx="4294967295"/>
          </p:nvPr>
        </p:nvSpPr>
        <p:spPr>
          <a:xfrm>
            <a:off x="571500" y="2657398"/>
            <a:ext cx="11861800" cy="2336801"/>
          </a:xfrm>
          <a:prstGeom prst="rect">
            <a:avLst/>
          </a:prstGeom>
        </p:spPr>
        <p:txBody>
          <a:bodyPr anchor="ctr"/>
          <a:lstStyle>
            <a:lvl1pPr algn="ctr">
              <a:defRPr sz="6000"/>
            </a:lvl1pPr>
          </a:lstStyle>
          <a:p>
            <a:pPr/>
            <a:r>
              <a:t>Survey</a:t>
            </a:r>
          </a:p>
        </p:txBody>
      </p:sp>
      <p:sp>
        <p:nvSpPr>
          <p:cNvPr id="230" name="“Pas sûr de dormir pendant ce semestre”…"/>
          <p:cNvSpPr txBox="1"/>
          <p:nvPr/>
        </p:nvSpPr>
        <p:spPr>
          <a:xfrm>
            <a:off x="592254" y="802657"/>
            <a:ext cx="8281100"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5900"/>
              </a:lnSpc>
              <a:defRPr i="1" sz="3500">
                <a:latin typeface="+mn-lt"/>
                <a:ea typeface="+mn-ea"/>
                <a:cs typeface="+mn-cs"/>
                <a:sym typeface="Helvetica Neue"/>
              </a:defRPr>
            </a:pPr>
            <a:r>
              <a:t>“Pas sûr de dormir pendant ce semestre”</a:t>
            </a:r>
          </a:p>
          <a:p>
            <a:pPr algn="l" defTabSz="457200">
              <a:lnSpc>
                <a:spcPts val="5900"/>
              </a:lnSpc>
              <a:defRPr sz="3500">
                <a:latin typeface="+mn-lt"/>
                <a:ea typeface="+mn-ea"/>
                <a:cs typeface="+mn-cs"/>
                <a:sym typeface="Helvetica Neue"/>
              </a:defRPr>
            </a:pPr>
            <a:r>
              <a:t>  - anonymous student</a:t>
            </a:r>
          </a:p>
        </p:txBody>
      </p:sp>
      <p:sp>
        <p:nvSpPr>
          <p:cNvPr id="231" name="“apprendre des trucs cools”…"/>
          <p:cNvSpPr txBox="1"/>
          <p:nvPr/>
        </p:nvSpPr>
        <p:spPr>
          <a:xfrm>
            <a:off x="6258131" y="7755196"/>
            <a:ext cx="5654994"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5900"/>
              </a:lnSpc>
              <a:defRPr i="1" sz="3500">
                <a:latin typeface="+mn-lt"/>
                <a:ea typeface="+mn-ea"/>
                <a:cs typeface="+mn-cs"/>
                <a:sym typeface="Helvetica Neue"/>
              </a:defRPr>
            </a:pPr>
            <a:r>
              <a:t>“apprendre des trucs cools”</a:t>
            </a:r>
          </a:p>
          <a:p>
            <a:pPr algn="l" defTabSz="457200">
              <a:lnSpc>
                <a:spcPts val="5900"/>
              </a:lnSpc>
              <a:defRPr sz="3500">
                <a:latin typeface="+mn-lt"/>
                <a:ea typeface="+mn-ea"/>
                <a:cs typeface="+mn-cs"/>
                <a:sym typeface="Helvetica Neue"/>
              </a:defRPr>
            </a:pPr>
            <a:r>
              <a:t>  - anonymous student</a:t>
            </a:r>
          </a:p>
        </p:txBody>
      </p:sp>
      <p:sp>
        <p:nvSpPr>
          <p:cNvPr id="232" name="“Au vue de mes dernières réponses je souhaiterai pouvoir y répondre &quot;Oui je maitrise&quot; à la fin”…"/>
          <p:cNvSpPr txBox="1"/>
          <p:nvPr/>
        </p:nvSpPr>
        <p:spPr>
          <a:xfrm>
            <a:off x="147278" y="5664528"/>
            <a:ext cx="11951780" cy="21719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5900"/>
              </a:lnSpc>
              <a:defRPr i="1" sz="3500">
                <a:latin typeface="+mn-lt"/>
                <a:ea typeface="+mn-ea"/>
                <a:cs typeface="+mn-cs"/>
                <a:sym typeface="Helvetica Neue"/>
              </a:defRPr>
            </a:pPr>
            <a:r>
              <a:t>“Au vue de mes dernières réponses je souhaiterai pouvoir y répondre "Oui je maitrise" à la fin”</a:t>
            </a:r>
          </a:p>
          <a:p>
            <a:pPr algn="l" defTabSz="457200">
              <a:lnSpc>
                <a:spcPts val="5900"/>
              </a:lnSpc>
              <a:defRPr sz="3500">
                <a:latin typeface="+mn-lt"/>
                <a:ea typeface="+mn-ea"/>
                <a:cs typeface="+mn-cs"/>
                <a:sym typeface="Helvetica Neue"/>
              </a:defRPr>
            </a:pPr>
            <a:r>
              <a:t>  - anonymous student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Buffered IOs"/>
          <p:cNvSpPr txBox="1"/>
          <p:nvPr>
            <p:ph type="title"/>
          </p:nvPr>
        </p:nvSpPr>
        <p:spPr>
          <a:prstGeom prst="rect">
            <a:avLst/>
          </a:prstGeom>
        </p:spPr>
        <p:txBody>
          <a:bodyPr/>
          <a:lstStyle/>
          <a:p>
            <a:pPr/>
            <a:r>
              <a:t>Buffered IOs</a:t>
            </a:r>
          </a:p>
        </p:txBody>
      </p:sp>
      <p:sp>
        <p:nvSpPr>
          <p:cNvPr id="452" name="Thirsty again..."/>
          <p:cNvSpPr txBox="1"/>
          <p:nvPr/>
        </p:nvSpPr>
        <p:spPr>
          <a:xfrm>
            <a:off x="889776" y="3378200"/>
            <a:ext cx="11214101"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r>
              <a:t>Thirsty again...</a:t>
            </a:r>
          </a:p>
          <a:p>
            <a:pPr>
              <a:defRPr>
                <a:latin typeface="Consolas"/>
                <a:ea typeface="Consolas"/>
                <a:cs typeface="Consolas"/>
                <a:sym typeface="Consolas"/>
              </a:defRPr>
            </a:pPr>
          </a:p>
          <a:p>
            <a:pPr>
              <a:defRPr>
                <a:latin typeface="Consolas"/>
                <a:ea typeface="Consolas"/>
                <a:cs typeface="Consolas"/>
                <a:sym typeface="Consolas"/>
              </a:defRPr>
            </a:pPr>
            <a:r>
              <a:t> </a:t>
            </a:r>
          </a:p>
        </p:txBody>
      </p:sp>
      <p:sp>
        <p:nvSpPr>
          <p:cNvPr id="453" name="?"/>
          <p:cNvSpPr txBox="1"/>
          <p:nvPr/>
        </p:nvSpPr>
        <p:spPr>
          <a:xfrm>
            <a:off x="6282690" y="5942338"/>
            <a:ext cx="82042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10000">
                <a:latin typeface="+mn-lt"/>
                <a:ea typeface="+mn-ea"/>
                <a:cs typeface="+mn-cs"/>
                <a:sym typeface="Helvetica Neue"/>
              </a:defRPr>
            </a:lvl1pPr>
          </a:lstStyle>
          <a:p>
            <a:pP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Buffered IOs"/>
          <p:cNvSpPr txBox="1"/>
          <p:nvPr>
            <p:ph type="title"/>
          </p:nvPr>
        </p:nvSpPr>
        <p:spPr>
          <a:prstGeom prst="rect">
            <a:avLst/>
          </a:prstGeom>
        </p:spPr>
        <p:txBody>
          <a:bodyPr/>
          <a:lstStyle/>
          <a:p>
            <a:pPr/>
            <a:r>
              <a:t>Buffered IOs</a:t>
            </a:r>
          </a:p>
        </p:txBody>
      </p:sp>
      <p:grpSp>
        <p:nvGrpSpPr>
          <p:cNvPr id="458" name="Group"/>
          <p:cNvGrpSpPr/>
          <p:nvPr/>
        </p:nvGrpSpPr>
        <p:grpSpPr>
          <a:xfrm>
            <a:off x="7581900" y="4787900"/>
            <a:ext cx="2197100" cy="4076701"/>
            <a:chOff x="0" y="0"/>
            <a:chExt cx="2197100" cy="4076700"/>
          </a:xfrm>
        </p:grpSpPr>
        <p:pic>
          <p:nvPicPr>
            <p:cNvPr id="456" name="droppedImage.png" descr="droppedImage.png"/>
            <p:cNvPicPr>
              <a:picLocks noChangeAspect="1"/>
            </p:cNvPicPr>
            <p:nvPr/>
          </p:nvPicPr>
          <p:blipFill>
            <a:blip r:embed="rId2">
              <a:extLst/>
            </a:blip>
            <a:stretch>
              <a:fillRect/>
            </a:stretch>
          </p:blipFill>
          <p:spPr>
            <a:xfrm>
              <a:off x="0" y="0"/>
              <a:ext cx="2197100" cy="2006600"/>
            </a:xfrm>
            <a:prstGeom prst="rect">
              <a:avLst/>
            </a:prstGeom>
            <a:ln w="12700" cap="flat">
              <a:noFill/>
              <a:miter lim="400000"/>
            </a:ln>
            <a:effectLst/>
          </p:spPr>
        </p:pic>
        <p:sp>
          <p:nvSpPr>
            <p:cNvPr id="457" name="1 min"/>
            <p:cNvSpPr txBox="1"/>
            <p:nvPr/>
          </p:nvSpPr>
          <p:spPr>
            <a:xfrm>
              <a:off x="592783" y="3342872"/>
              <a:ext cx="1388593"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 min</a:t>
              </a:r>
            </a:p>
          </p:txBody>
        </p:sp>
      </p:grpSp>
      <p:grpSp>
        <p:nvGrpSpPr>
          <p:cNvPr id="461" name="Group"/>
          <p:cNvGrpSpPr/>
          <p:nvPr/>
        </p:nvGrpSpPr>
        <p:grpSpPr>
          <a:xfrm>
            <a:off x="10162325" y="5143500"/>
            <a:ext cx="2273301" cy="3721101"/>
            <a:chOff x="0" y="0"/>
            <a:chExt cx="2273300" cy="3721100"/>
          </a:xfrm>
        </p:grpSpPr>
        <p:pic>
          <p:nvPicPr>
            <p:cNvPr id="459" name="droppedImage.png" descr="droppedImage.png"/>
            <p:cNvPicPr>
              <a:picLocks noChangeAspect="1"/>
            </p:cNvPicPr>
            <p:nvPr/>
          </p:nvPicPr>
          <p:blipFill>
            <a:blip r:embed="rId3">
              <a:extLst/>
            </a:blip>
            <a:stretch>
              <a:fillRect/>
            </a:stretch>
          </p:blipFill>
          <p:spPr>
            <a:xfrm>
              <a:off x="0" y="0"/>
              <a:ext cx="2273300" cy="1435100"/>
            </a:xfrm>
            <a:prstGeom prst="rect">
              <a:avLst/>
            </a:prstGeom>
            <a:ln w="12700" cap="flat">
              <a:noFill/>
              <a:miter lim="400000"/>
            </a:ln>
            <a:effectLst/>
          </p:spPr>
        </p:pic>
        <p:sp>
          <p:nvSpPr>
            <p:cNvPr id="460" name="1 min"/>
            <p:cNvSpPr txBox="1"/>
            <p:nvPr/>
          </p:nvSpPr>
          <p:spPr>
            <a:xfrm>
              <a:off x="438057" y="2987272"/>
              <a:ext cx="1388594"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p>
              <a:pPr/>
              <a:r>
                <a:t>1 min</a:t>
              </a:r>
            </a:p>
          </p:txBody>
        </p:sp>
      </p:grpSp>
      <p:sp>
        <p:nvSpPr>
          <p:cNvPr id="462" name="It now only takes 2 minutes to sip the next one!"/>
          <p:cNvSpPr txBox="1"/>
          <p:nvPr/>
        </p:nvSpPr>
        <p:spPr>
          <a:xfrm>
            <a:off x="152400" y="2565399"/>
            <a:ext cx="12700000"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b="1" i="1">
                <a:latin typeface="+mn-lt"/>
                <a:ea typeface="+mn-ea"/>
                <a:cs typeface="+mn-cs"/>
                <a:sym typeface="Helvetica Neue"/>
              </a:defRPr>
            </a:pPr>
            <a:r>
              <a:t>It now only takes 2 minutes to sip the </a:t>
            </a:r>
            <a:r>
              <a:rPr>
                <a:solidFill>
                  <a:srgbClr val="E32400"/>
                </a:solidFill>
              </a:rPr>
              <a:t>next</a:t>
            </a:r>
            <a:r>
              <a:t> one!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58"/>
                                        </p:tgtEl>
                                        <p:attrNameLst>
                                          <p:attrName>style.visibility</p:attrName>
                                        </p:attrNameLst>
                                      </p:cBhvr>
                                      <p:to>
                                        <p:strVal val="visible"/>
                                      </p:to>
                                    </p:set>
                                    <p:anim calcmode="lin" valueType="num">
                                      <p:cBhvr>
                                        <p:cTn id="7" dur="1000" fill="hold"/>
                                        <p:tgtEl>
                                          <p:spTgt spid="458"/>
                                        </p:tgtEl>
                                        <p:attrNameLst>
                                          <p:attrName>ppt_w</p:attrName>
                                        </p:attrNameLst>
                                      </p:cBhvr>
                                      <p:tavLst>
                                        <p:tav tm="0">
                                          <p:val>
                                            <p:fltVal val="0"/>
                                          </p:val>
                                        </p:tav>
                                        <p:tav tm="100000">
                                          <p:val>
                                            <p:strVal val="#ppt_w"/>
                                          </p:val>
                                        </p:tav>
                                      </p:tavLst>
                                    </p:anim>
                                    <p:anim calcmode="lin" valueType="num">
                                      <p:cBhvr>
                                        <p:cTn id="8" dur="1000" fill="hold"/>
                                        <p:tgtEl>
                                          <p:spTgt spid="458"/>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461"/>
                                        </p:tgtEl>
                                        <p:attrNameLst>
                                          <p:attrName>style.visibility</p:attrName>
                                        </p:attrNameLst>
                                      </p:cBhvr>
                                      <p:to>
                                        <p:strVal val="visible"/>
                                      </p:to>
                                    </p:set>
                                    <p:anim calcmode="lin" valueType="num">
                                      <p:cBhvr>
                                        <p:cTn id="12" dur="1000" fill="hold"/>
                                        <p:tgtEl>
                                          <p:spTgt spid="461"/>
                                        </p:tgtEl>
                                        <p:attrNameLst>
                                          <p:attrName>ppt_w</p:attrName>
                                        </p:attrNameLst>
                                      </p:cBhvr>
                                      <p:tavLst>
                                        <p:tav tm="0">
                                          <p:val>
                                            <p:fltVal val="0"/>
                                          </p:val>
                                        </p:tav>
                                        <p:tav tm="100000">
                                          <p:val>
                                            <p:strVal val="#ppt_w"/>
                                          </p:val>
                                        </p:tav>
                                      </p:tavLst>
                                    </p:anim>
                                    <p:anim calcmode="lin" valueType="num">
                                      <p:cBhvr>
                                        <p:cTn id="13" dur="1000" fill="hold"/>
                                        <p:tgtEl>
                                          <p:spTgt spid="461"/>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Class="entr" nodeType="afterEffect" presetSubtype="16" presetID="23" grpId="3" fill="hold">
                                  <p:stCondLst>
                                    <p:cond delay="0"/>
                                  </p:stCondLst>
                                  <p:iterate type="el" backwards="0">
                                    <p:tmAbs val="0"/>
                                  </p:iterate>
                                  <p:childTnLst>
                                    <p:set>
                                      <p:cBhvr>
                                        <p:cTn id="16" fill="hold"/>
                                        <p:tgtEl>
                                          <p:spTgt spid="462"/>
                                        </p:tgtEl>
                                        <p:attrNameLst>
                                          <p:attrName>style.visibility</p:attrName>
                                        </p:attrNameLst>
                                      </p:cBhvr>
                                      <p:to>
                                        <p:strVal val="visible"/>
                                      </p:to>
                                    </p:set>
                                    <p:anim calcmode="lin" valueType="num">
                                      <p:cBhvr>
                                        <p:cTn id="17" dur="1000" fill="hold"/>
                                        <p:tgtEl>
                                          <p:spTgt spid="462"/>
                                        </p:tgtEl>
                                        <p:attrNameLst>
                                          <p:attrName>ppt_w</p:attrName>
                                        </p:attrNameLst>
                                      </p:cBhvr>
                                      <p:tavLst>
                                        <p:tav tm="0">
                                          <p:val>
                                            <p:fltVal val="0"/>
                                          </p:val>
                                        </p:tav>
                                        <p:tav tm="100000">
                                          <p:val>
                                            <p:strVal val="#ppt_w"/>
                                          </p:val>
                                        </p:tav>
                                      </p:tavLst>
                                    </p:anim>
                                    <p:anim calcmode="lin" valueType="num">
                                      <p:cBhvr>
                                        <p:cTn id="18" dur="1000" fill="hold"/>
                                        <p:tgtEl>
                                          <p:spTgt spid="4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2" grpId="3"/>
      <p:bldP build="whole" bldLvl="1" animBg="1" rev="0" advAuto="0" spid="458" grpId="1"/>
      <p:bldP build="whole" bldLvl="1" animBg="1" rev="0" advAuto="0" spid="461"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Buffered IOs"/>
          <p:cNvSpPr txBox="1"/>
          <p:nvPr>
            <p:ph type="title"/>
          </p:nvPr>
        </p:nvSpPr>
        <p:spPr>
          <a:prstGeom prst="rect">
            <a:avLst/>
          </a:prstGeom>
        </p:spPr>
        <p:txBody>
          <a:bodyPr/>
          <a:lstStyle/>
          <a:p>
            <a:pPr/>
            <a:r>
              <a:t>Buffered IOs</a:t>
            </a:r>
          </a:p>
        </p:txBody>
      </p:sp>
      <p:sp>
        <p:nvSpPr>
          <p:cNvPr id="465" name="Coming back to…"/>
          <p:cNvSpPr txBox="1"/>
          <p:nvPr/>
        </p:nvSpPr>
        <p:spPr>
          <a:xfrm>
            <a:off x="4099900" y="2324100"/>
            <a:ext cx="4806554"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defRPr>
                <a:solidFill>
                  <a:srgbClr val="B51A00"/>
                </a:solidFill>
              </a:defRPr>
            </a:pPr>
            <a:r>
              <a:t>Coming back to</a:t>
            </a:r>
          </a:p>
          <a:p>
            <a:pPr>
              <a:defRPr>
                <a:solidFill>
                  <a:srgbClr val="B51A00"/>
                </a:solidFill>
              </a:defRPr>
            </a:pPr>
          </a:p>
          <a:p>
            <a:pPr>
              <a:defRPr>
                <a:solidFill>
                  <a:srgbClr val="B51A00"/>
                </a:solidFill>
                <a:latin typeface="Consolas"/>
                <a:ea typeface="Consolas"/>
                <a:cs typeface="Consolas"/>
                <a:sym typeface="Consolas"/>
              </a:defRPr>
            </a:pPr>
            <a:r>
              <a:t>int c = read(); </a:t>
            </a:r>
          </a:p>
        </p:txBody>
      </p:sp>
      <p:sp>
        <p:nvSpPr>
          <p:cNvPr id="466" name="If you don’t use buffered IOs, calling read() will issue one system call to retrieve one single byte... which is not efficient.…"/>
          <p:cNvSpPr txBox="1"/>
          <p:nvPr>
            <p:ph type="body" sz="half" idx="1"/>
          </p:nvPr>
        </p:nvSpPr>
        <p:spPr>
          <a:xfrm>
            <a:off x="571500" y="4749800"/>
            <a:ext cx="9461500" cy="4140200"/>
          </a:xfrm>
          <a:prstGeom prst="rect">
            <a:avLst/>
          </a:prstGeom>
        </p:spPr>
        <p:txBody>
          <a:bodyPr/>
          <a:lstStyle/>
          <a:p>
            <a:pPr/>
            <a:r>
              <a:t>If you don’t use buffered IOs, calling read() will issue </a:t>
            </a:r>
            <a:r>
              <a:rPr b="1"/>
              <a:t>one system call</a:t>
            </a:r>
            <a:r>
              <a:t> to retrieve </a:t>
            </a:r>
            <a:r>
              <a:rPr b="1"/>
              <a:t>one single byte</a:t>
            </a:r>
            <a:r>
              <a:t>... which is not efficient.</a:t>
            </a:r>
          </a:p>
          <a:p>
            <a:pPr/>
            <a:r>
              <a:t>With buffered IOs, calling read() will </a:t>
            </a:r>
            <a:r>
              <a:rPr b="1"/>
              <a:t>pre-fetch “several” bytes</a:t>
            </a:r>
            <a:r>
              <a:t> and store it in a </a:t>
            </a:r>
            <a:r>
              <a:rPr b="1"/>
              <a:t>temporary memory space</a:t>
            </a:r>
            <a:r>
              <a:t> (i.e. in a </a:t>
            </a:r>
            <a:r>
              <a:rPr b="1"/>
              <a:t>buffer</a:t>
            </a:r>
            <a:r>
              <a:t>). “several” defines the </a:t>
            </a:r>
            <a:r>
              <a:rPr b="1"/>
              <a:t>buffer size</a:t>
            </a:r>
            <a:r>
              <a:t>.</a:t>
            </a:r>
          </a:p>
          <a:p>
            <a:pPr/>
            <a:r>
              <a:t>Subsequent calls to read() will be able to </a:t>
            </a:r>
            <a:r>
              <a:rPr b="1"/>
              <a:t>fetch bytes directly from the buffer</a:t>
            </a:r>
            <a:r>
              <a:t>, which is very fast.</a:t>
            </a:r>
          </a:p>
        </p:txBody>
      </p:sp>
      <p:pic>
        <p:nvPicPr>
          <p:cNvPr id="467" name="droppedImage.png" descr="droppedImage.png"/>
          <p:cNvPicPr>
            <a:picLocks noChangeAspect="1"/>
          </p:cNvPicPr>
          <p:nvPr/>
        </p:nvPicPr>
        <p:blipFill>
          <a:blip r:embed="rId2">
            <a:extLst/>
          </a:blip>
          <a:stretch>
            <a:fillRect/>
          </a:stretch>
        </p:blipFill>
        <p:spPr>
          <a:xfrm>
            <a:off x="9855200" y="4318000"/>
            <a:ext cx="2794000" cy="1866900"/>
          </a:xfrm>
          <a:prstGeom prst="rect">
            <a:avLst/>
          </a:prstGeom>
          <a:ln w="12700">
            <a:miter lim="400000"/>
          </a:ln>
        </p:spPr>
      </p:pic>
      <p:pic>
        <p:nvPicPr>
          <p:cNvPr id="468" name="droppedImage.png" descr="droppedImage.png"/>
          <p:cNvPicPr>
            <a:picLocks noChangeAspect="1"/>
          </p:cNvPicPr>
          <p:nvPr/>
        </p:nvPicPr>
        <p:blipFill>
          <a:blip r:embed="rId3">
            <a:extLst/>
          </a:blip>
          <a:stretch>
            <a:fillRect/>
          </a:stretch>
        </p:blipFill>
        <p:spPr>
          <a:xfrm>
            <a:off x="10388600" y="6743700"/>
            <a:ext cx="1714500" cy="21463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Buffered IOs"/>
          <p:cNvSpPr txBox="1"/>
          <p:nvPr>
            <p:ph type="title"/>
          </p:nvPr>
        </p:nvSpPr>
        <p:spPr>
          <a:prstGeom prst="rect">
            <a:avLst/>
          </a:prstGeom>
        </p:spPr>
        <p:txBody>
          <a:bodyPr/>
          <a:lstStyle/>
          <a:p>
            <a:pPr/>
            <a:r>
              <a:t>Buffered IOs</a:t>
            </a:r>
          </a:p>
        </p:txBody>
      </p:sp>
      <p:sp>
        <p:nvSpPr>
          <p:cNvPr id="471" name="What about…"/>
          <p:cNvSpPr txBox="1"/>
          <p:nvPr/>
        </p:nvSpPr>
        <p:spPr>
          <a:xfrm>
            <a:off x="5033333" y="2882900"/>
            <a:ext cx="2939721" cy="190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r>
              <a:t>What about </a:t>
            </a:r>
          </a:p>
          <a:p>
            <a:pPr/>
            <a:endParaRPr>
              <a:latin typeface="Consolas"/>
              <a:ea typeface="Consolas"/>
              <a:cs typeface="Consolas"/>
              <a:sym typeface="Consolas"/>
            </a:endParaRPr>
          </a:p>
          <a:p>
            <a:pPr>
              <a:defRPr>
                <a:solidFill>
                  <a:srgbClr val="B51A00"/>
                </a:solidFill>
              </a:defRPr>
            </a:pPr>
            <a:r>
              <a:rPr>
                <a:latin typeface="Consolas"/>
                <a:ea typeface="Consolas"/>
                <a:cs typeface="Consolas"/>
                <a:sym typeface="Consolas"/>
              </a:rPr>
              <a:t>write(c);</a:t>
            </a:r>
          </a:p>
        </p:txBody>
      </p:sp>
      <p:sp>
        <p:nvSpPr>
          <p:cNvPr id="472" name="?"/>
          <p:cNvSpPr txBox="1"/>
          <p:nvPr/>
        </p:nvSpPr>
        <p:spPr>
          <a:xfrm>
            <a:off x="6282690" y="5942338"/>
            <a:ext cx="82042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10000">
                <a:latin typeface="+mn-lt"/>
                <a:ea typeface="+mn-ea"/>
                <a:cs typeface="+mn-cs"/>
                <a:sym typeface="Helvetica Neue"/>
              </a:defRPr>
            </a:lvl1pPr>
          </a:lstStyle>
          <a:p>
            <a:pPr/>
            <a:r>
              <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Buffered IOs"/>
          <p:cNvSpPr txBox="1"/>
          <p:nvPr>
            <p:ph type="title"/>
          </p:nvPr>
        </p:nvSpPr>
        <p:spPr>
          <a:prstGeom prst="rect">
            <a:avLst/>
          </a:prstGeom>
        </p:spPr>
        <p:txBody>
          <a:bodyPr/>
          <a:lstStyle/>
          <a:p>
            <a:pPr/>
            <a:r>
              <a:t>Buffered IOs</a:t>
            </a:r>
          </a:p>
        </p:txBody>
      </p:sp>
      <p:sp>
        <p:nvSpPr>
          <p:cNvPr id="475" name="It’s the same thing! There is on gotcha:…"/>
          <p:cNvSpPr txBox="1"/>
          <p:nvPr/>
        </p:nvSpPr>
        <p:spPr>
          <a:xfrm>
            <a:off x="1410476" y="2374900"/>
            <a:ext cx="10172701" cy="3327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r>
              <a:t>It’s the same thing! There is on gotcha:</a:t>
            </a:r>
          </a:p>
          <a:p>
            <a:pPr/>
          </a:p>
          <a:p>
            <a:pPr/>
            <a:r>
              <a:t>Sometimes, you want to immediately send the content of the buffer to the output stream.</a:t>
            </a:r>
          </a:p>
        </p:txBody>
      </p:sp>
      <p:sp>
        <p:nvSpPr>
          <p:cNvPr id="476" name="os.flush();"/>
          <p:cNvSpPr txBox="1"/>
          <p:nvPr/>
        </p:nvSpPr>
        <p:spPr>
          <a:xfrm>
            <a:off x="4832287" y="6604000"/>
            <a:ext cx="3340226"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B51A00"/>
                </a:solidFill>
                <a:latin typeface="Consolas"/>
                <a:ea typeface="Consolas"/>
                <a:cs typeface="Consolas"/>
                <a:sym typeface="Consolas"/>
              </a:defRPr>
            </a:lvl1pPr>
          </a:lstStyle>
          <a:p>
            <a:pPr/>
            <a:r>
              <a:t>os.flush();</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Buffered IOs in Java"/>
          <p:cNvSpPr txBox="1"/>
          <p:nvPr>
            <p:ph type="title"/>
          </p:nvPr>
        </p:nvSpPr>
        <p:spPr>
          <a:prstGeom prst="rect">
            <a:avLst/>
          </a:prstGeom>
        </p:spPr>
        <p:txBody>
          <a:bodyPr/>
          <a:lstStyle/>
          <a:p>
            <a:pPr/>
            <a:r>
              <a:t>Buffered IOs in Java</a:t>
            </a:r>
          </a:p>
        </p:txBody>
      </p:sp>
      <p:sp>
        <p:nvSpPr>
          <p:cNvPr id="479" name="Later on, we will introduce the Decorator Design Pattern…"/>
          <p:cNvSpPr txBox="1"/>
          <p:nvPr>
            <p:ph type="body" idx="1"/>
          </p:nvPr>
        </p:nvSpPr>
        <p:spPr>
          <a:prstGeom prst="rect">
            <a:avLst/>
          </a:prstGeom>
        </p:spPr>
        <p:txBody>
          <a:bodyPr/>
          <a:lstStyle/>
          <a:p>
            <a:pPr/>
            <a:r>
              <a:t>Later on, we will introduce the </a:t>
            </a:r>
            <a:r>
              <a:rPr b="1"/>
              <a:t>Decorator</a:t>
            </a:r>
            <a:r>
              <a:t> Design Pattern</a:t>
            </a:r>
          </a:p>
          <a:p>
            <a:pPr/>
            <a:r>
              <a:t>Using buffered IOs is </a:t>
            </a:r>
            <a:r>
              <a:rPr b="1"/>
              <a:t>as simple as decorating any of your byte or character streams</a:t>
            </a:r>
            <a:r>
              <a:t> (don’t forget about flushing buffered output streams when required!).</a:t>
            </a:r>
          </a:p>
        </p:txBody>
      </p:sp>
      <p:sp>
        <p:nvSpPr>
          <p:cNvPr id="480" name="InputStream slow;…"/>
          <p:cNvSpPr txBox="1"/>
          <p:nvPr/>
        </p:nvSpPr>
        <p:spPr>
          <a:xfrm>
            <a:off x="571500" y="4686300"/>
            <a:ext cx="11861800" cy="462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600">
                <a:solidFill>
                  <a:srgbClr val="B51A00"/>
                </a:solidFill>
                <a:latin typeface="Consolas"/>
                <a:ea typeface="Consolas"/>
                <a:cs typeface="Consolas"/>
                <a:sym typeface="Consolas"/>
              </a:defRPr>
            </a:pPr>
            <a:r>
              <a:t>InputStream slow;</a:t>
            </a:r>
          </a:p>
          <a:p>
            <a:pPr algn="l">
              <a:defRPr sz="2600">
                <a:solidFill>
                  <a:srgbClr val="B51A00"/>
                </a:solidFill>
                <a:latin typeface="Consolas"/>
                <a:ea typeface="Consolas"/>
                <a:cs typeface="Consolas"/>
                <a:sym typeface="Consolas"/>
              </a:defRPr>
            </a:pPr>
            <a:r>
              <a:t>BufferedInputStream fast = new BufferedInputStream(slow);</a:t>
            </a:r>
          </a:p>
          <a:p>
            <a:pPr algn="l">
              <a:defRPr sz="2600">
                <a:solidFill>
                  <a:srgbClr val="B51A00"/>
                </a:solidFill>
                <a:latin typeface="Consolas"/>
                <a:ea typeface="Consolas"/>
                <a:cs typeface="Consolas"/>
                <a:sym typeface="Consolas"/>
              </a:defRPr>
            </a:pPr>
          </a:p>
          <a:p>
            <a:pPr algn="l">
              <a:defRPr sz="2600">
                <a:solidFill>
                  <a:srgbClr val="B51A00"/>
                </a:solidFill>
                <a:latin typeface="Consolas"/>
                <a:ea typeface="Consolas"/>
                <a:cs typeface="Consolas"/>
                <a:sym typeface="Consolas"/>
              </a:defRPr>
            </a:pPr>
            <a:r>
              <a:t>OutputStream slow;</a:t>
            </a:r>
          </a:p>
          <a:p>
            <a:pPr algn="l">
              <a:defRPr sz="2600">
                <a:solidFill>
                  <a:srgbClr val="B51A00"/>
                </a:solidFill>
                <a:latin typeface="Consolas"/>
                <a:ea typeface="Consolas"/>
                <a:cs typeface="Consolas"/>
                <a:sym typeface="Consolas"/>
              </a:defRPr>
            </a:pPr>
            <a:r>
              <a:t>BufferedOutputStream fast = new BufferedOutputStream(slow);</a:t>
            </a:r>
          </a:p>
          <a:p>
            <a:pPr algn="l">
              <a:defRPr sz="2600">
                <a:solidFill>
                  <a:srgbClr val="B51A00"/>
                </a:solidFill>
                <a:latin typeface="Consolas"/>
                <a:ea typeface="Consolas"/>
                <a:cs typeface="Consolas"/>
                <a:sym typeface="Consolas"/>
              </a:defRPr>
            </a:pPr>
          </a:p>
          <a:p>
            <a:pPr algn="l">
              <a:defRPr sz="2600">
                <a:solidFill>
                  <a:srgbClr val="B51A00"/>
                </a:solidFill>
                <a:latin typeface="Consolas"/>
                <a:ea typeface="Consolas"/>
                <a:cs typeface="Consolas"/>
                <a:sym typeface="Consolas"/>
              </a:defRPr>
            </a:pPr>
            <a:r>
              <a:t>Reader slow;</a:t>
            </a:r>
          </a:p>
          <a:p>
            <a:pPr algn="l">
              <a:defRPr sz="2600">
                <a:solidFill>
                  <a:srgbClr val="B51A00"/>
                </a:solidFill>
                <a:latin typeface="Consolas"/>
                <a:ea typeface="Consolas"/>
                <a:cs typeface="Consolas"/>
                <a:sym typeface="Consolas"/>
              </a:defRPr>
            </a:pPr>
            <a:r>
              <a:t>BufferedReader fast = new BufferedReader(slow);</a:t>
            </a:r>
          </a:p>
          <a:p>
            <a:pPr algn="l">
              <a:defRPr sz="2600">
                <a:solidFill>
                  <a:srgbClr val="B51A00"/>
                </a:solidFill>
                <a:latin typeface="Consolas"/>
                <a:ea typeface="Consolas"/>
                <a:cs typeface="Consolas"/>
                <a:sym typeface="Consolas"/>
              </a:defRPr>
            </a:pPr>
          </a:p>
          <a:p>
            <a:pPr algn="l">
              <a:defRPr sz="2600">
                <a:solidFill>
                  <a:srgbClr val="B51A00"/>
                </a:solidFill>
                <a:latin typeface="Consolas"/>
                <a:ea typeface="Consolas"/>
                <a:cs typeface="Consolas"/>
                <a:sym typeface="Consolas"/>
              </a:defRPr>
            </a:pPr>
            <a:r>
              <a:t>Writer slow;</a:t>
            </a:r>
          </a:p>
          <a:p>
            <a:pPr algn="l">
              <a:defRPr sz="2600">
                <a:solidFill>
                  <a:srgbClr val="B51A00"/>
                </a:solidFill>
                <a:latin typeface="Consolas"/>
                <a:ea typeface="Consolas"/>
                <a:cs typeface="Consolas"/>
                <a:sym typeface="Consolas"/>
              </a:defRPr>
            </a:pPr>
            <a:r>
              <a:t>BufferedWriter fast = new BufferedWriter(slow);</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482" name="Example: 01-BufferedIOBenchmark"/>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rPr>
              <a:t>01-BufferedIOBenchmark</a:t>
            </a:r>
          </a:p>
        </p:txBody>
      </p:sp>
      <p:pic>
        <p:nvPicPr>
          <p:cNvPr id="483" name="droppedImage.png" descr="droppedImage.png"/>
          <p:cNvPicPr>
            <a:picLocks noChangeAspect="1"/>
          </p:cNvPicPr>
          <p:nvPr/>
        </p:nvPicPr>
        <p:blipFill>
          <a:blip r:embed="rId2">
            <a:extLst/>
          </a:blip>
          <a:stretch>
            <a:fillRect/>
          </a:stretch>
        </p:blipFill>
        <p:spPr>
          <a:xfrm>
            <a:off x="8039100" y="5416550"/>
            <a:ext cx="3517900" cy="3517900"/>
          </a:xfrm>
          <a:prstGeom prst="rect">
            <a:avLst/>
          </a:prstGeom>
          <a:ln w="12700">
            <a:miter lim="400000"/>
          </a:ln>
        </p:spPr>
      </p:pic>
      <p:sp>
        <p:nvSpPr>
          <p:cNvPr id="484" name="What is the real impact of buffered IOs on performance?"/>
          <p:cNvSpPr txBox="1"/>
          <p:nvPr/>
        </p:nvSpPr>
        <p:spPr>
          <a:xfrm>
            <a:off x="426770" y="6180734"/>
            <a:ext cx="7519886" cy="226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i="1" sz="4800">
                <a:latin typeface="+mn-lt"/>
                <a:ea typeface="+mn-ea"/>
                <a:cs typeface="+mn-cs"/>
                <a:sym typeface="Helvetica Neue"/>
              </a:defRPr>
            </a:pPr>
            <a:r>
              <a:t>What is the </a:t>
            </a:r>
            <a:r>
              <a:rPr b="1"/>
              <a:t>real</a:t>
            </a:r>
            <a:r>
              <a:t> impact of buffered IOs on performance?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 name="Image" descr="Image"/>
          <p:cNvPicPr>
            <a:picLocks noChangeAspect="1"/>
          </p:cNvPicPr>
          <p:nvPr/>
        </p:nvPicPr>
        <p:blipFill>
          <a:blip r:embed="rId2">
            <a:extLst/>
          </a:blip>
          <a:stretch>
            <a:fillRect/>
          </a:stretch>
        </p:blipFill>
        <p:spPr>
          <a:xfrm>
            <a:off x="0" y="1080636"/>
            <a:ext cx="13004800" cy="759232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BufferedIOBenchmark"/>
          <p:cNvSpPr txBox="1"/>
          <p:nvPr>
            <p:ph type="title"/>
          </p:nvPr>
        </p:nvSpPr>
        <p:spPr>
          <a:prstGeom prst="rect">
            <a:avLst/>
          </a:prstGeom>
        </p:spPr>
        <p:txBody>
          <a:bodyPr/>
          <a:lstStyle/>
          <a:p>
            <a:pPr/>
            <a:r>
              <a:t>BufferedIOBenchmark</a:t>
            </a:r>
          </a:p>
        </p:txBody>
      </p:sp>
      <p:sp>
        <p:nvSpPr>
          <p:cNvPr id="489" name="Step 1: code walkthrough and live demo…"/>
          <p:cNvSpPr txBox="1"/>
          <p:nvPr>
            <p:ph type="body" idx="1"/>
          </p:nvPr>
        </p:nvSpPr>
        <p:spPr>
          <a:prstGeom prst="rect">
            <a:avLst/>
          </a:prstGeom>
        </p:spPr>
        <p:txBody>
          <a:bodyPr/>
          <a:lstStyle/>
          <a:p>
            <a:pPr/>
            <a:r>
              <a:rPr b="1"/>
              <a:t>Step 1</a:t>
            </a:r>
            <a:r>
              <a:t>: code walkthrough and live demo</a:t>
            </a:r>
          </a:p>
          <a:p>
            <a:pPr/>
            <a:r>
              <a:rPr b="1"/>
              <a:t>Step 2</a:t>
            </a:r>
            <a:r>
              <a:t>: how can we improve the code to be able to analyze results?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Code walkthrough"/>
          <p:cNvSpPr txBox="1"/>
          <p:nvPr>
            <p:ph type="title"/>
          </p:nvPr>
        </p:nvSpPr>
        <p:spPr>
          <a:prstGeom prst="rect">
            <a:avLst/>
          </a:prstGeom>
        </p:spPr>
        <p:txBody>
          <a:bodyPr/>
          <a:lstStyle/>
          <a:p>
            <a:pPr/>
            <a:r>
              <a:t>Code walkthrough</a:t>
            </a:r>
          </a:p>
        </p:txBody>
      </p:sp>
      <p:sp>
        <p:nvSpPr>
          <p:cNvPr id="492" name="Write and read random data to/from disk.…"/>
          <p:cNvSpPr txBox="1"/>
          <p:nvPr>
            <p:ph type="body" idx="1"/>
          </p:nvPr>
        </p:nvSpPr>
        <p:spPr>
          <a:prstGeom prst="rect">
            <a:avLst/>
          </a:prstGeom>
        </p:spPr>
        <p:txBody>
          <a:bodyPr/>
          <a:lstStyle/>
          <a:p>
            <a:pPr/>
            <a:r>
              <a:rPr b="1"/>
              <a:t>Write</a:t>
            </a:r>
            <a:r>
              <a:t> and </a:t>
            </a:r>
            <a:r>
              <a:rPr b="1"/>
              <a:t>read</a:t>
            </a:r>
            <a:r>
              <a:t> random data to/from </a:t>
            </a:r>
            <a:r>
              <a:rPr b="1"/>
              <a:t>disk</a:t>
            </a:r>
            <a:r>
              <a:t>.</a:t>
            </a:r>
          </a:p>
          <a:p>
            <a:pPr/>
            <a:r>
              <a:t>4 </a:t>
            </a:r>
            <a:r>
              <a:rPr b="1"/>
              <a:t>strategies</a:t>
            </a:r>
            <a:r>
              <a:t> (with/without BufferedIOs, operations on byte arrays/single bytes)</a:t>
            </a:r>
          </a:p>
        </p:txBody>
      </p:sp>
      <p:sp>
        <p:nvSpPr>
          <p:cNvPr id="493" name="write"/>
          <p:cNvSpPr/>
          <p:nvPr/>
        </p:nvSpPr>
        <p:spPr>
          <a:xfrm>
            <a:off x="1866900" y="5289550"/>
            <a:ext cx="1821467" cy="1821467"/>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300"/>
            </a:lvl1pPr>
          </a:lstStyle>
          <a:p>
            <a:pPr/>
            <a:r>
              <a:t>write</a:t>
            </a:r>
          </a:p>
        </p:txBody>
      </p:sp>
      <p:sp>
        <p:nvSpPr>
          <p:cNvPr id="494" name="Square"/>
          <p:cNvSpPr/>
          <p:nvPr/>
        </p:nvSpPr>
        <p:spPr>
          <a:xfrm>
            <a:off x="1866900" y="7329592"/>
            <a:ext cx="1821467" cy="1821467"/>
          </a:xfrm>
          <a:prstGeom prst="rect">
            <a:avLst/>
          </a:prstGeom>
          <a:solidFill>
            <a:srgbClr val="CBCBCB"/>
          </a:solidFill>
          <a:ln w="25400">
            <a:solidFill>
              <a:srgbClr val="000000"/>
            </a:solidFill>
            <a:miter lim="400000"/>
          </a:ln>
        </p:spPr>
        <p:txBody>
          <a:bodyPr lIns="50800" tIns="50800" rIns="50800" bIns="50800" anchor="ctr"/>
          <a:lstStyle/>
          <a:p>
            <a:pPr>
              <a:defRPr sz="3600"/>
            </a:pPr>
          </a:p>
        </p:txBody>
      </p:sp>
      <p:sp>
        <p:nvSpPr>
          <p:cNvPr id="495" name="Buffered"/>
          <p:cNvSpPr txBox="1"/>
          <p:nvPr/>
        </p:nvSpPr>
        <p:spPr>
          <a:xfrm>
            <a:off x="407429" y="5975919"/>
            <a:ext cx="130110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atin typeface="+mn-lt"/>
                <a:ea typeface="+mn-ea"/>
                <a:cs typeface="+mn-cs"/>
                <a:sym typeface="Helvetica Neue"/>
              </a:defRPr>
            </a:lvl1pPr>
          </a:lstStyle>
          <a:p>
            <a:pPr/>
            <a:r>
              <a:t>Buffered</a:t>
            </a:r>
          </a:p>
        </p:txBody>
      </p:sp>
      <p:sp>
        <p:nvSpPr>
          <p:cNvPr id="496" name="Non…"/>
          <p:cNvSpPr txBox="1"/>
          <p:nvPr/>
        </p:nvSpPr>
        <p:spPr>
          <a:xfrm>
            <a:off x="421012" y="7838162"/>
            <a:ext cx="1273938" cy="804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300">
                <a:latin typeface="+mn-lt"/>
                <a:ea typeface="+mn-ea"/>
                <a:cs typeface="+mn-cs"/>
                <a:sym typeface="Helvetica Neue"/>
              </a:defRPr>
            </a:pPr>
            <a:r>
              <a:t>Non</a:t>
            </a:r>
          </a:p>
          <a:p>
            <a:pPr>
              <a:defRPr b="1" sz="2300">
                <a:latin typeface="+mn-lt"/>
                <a:ea typeface="+mn-ea"/>
                <a:cs typeface="+mn-cs"/>
                <a:sym typeface="Helvetica Neue"/>
              </a:defRPr>
            </a:pPr>
            <a:r>
              <a:t>buffered</a:t>
            </a:r>
          </a:p>
        </p:txBody>
      </p:sp>
      <p:sp>
        <p:nvSpPr>
          <p:cNvPr id="497" name="byte arrays"/>
          <p:cNvSpPr txBox="1"/>
          <p:nvPr/>
        </p:nvSpPr>
        <p:spPr>
          <a:xfrm>
            <a:off x="1944081" y="4634946"/>
            <a:ext cx="166710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atin typeface="+mn-lt"/>
                <a:ea typeface="+mn-ea"/>
                <a:cs typeface="+mn-cs"/>
                <a:sym typeface="Helvetica Neue"/>
              </a:defRPr>
            </a:lvl1pPr>
          </a:lstStyle>
          <a:p>
            <a:pPr/>
            <a:r>
              <a:t>byte arrays</a:t>
            </a:r>
          </a:p>
        </p:txBody>
      </p:sp>
      <p:sp>
        <p:nvSpPr>
          <p:cNvPr id="498" name="byte-by-byte"/>
          <p:cNvSpPr txBox="1"/>
          <p:nvPr/>
        </p:nvSpPr>
        <p:spPr>
          <a:xfrm>
            <a:off x="3894261" y="4634946"/>
            <a:ext cx="188325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atin typeface="+mn-lt"/>
                <a:ea typeface="+mn-ea"/>
                <a:cs typeface="+mn-cs"/>
                <a:sym typeface="Helvetica Neue"/>
              </a:defRPr>
            </a:lvl1pPr>
          </a:lstStyle>
          <a:p>
            <a:pPr/>
            <a:r>
              <a:t>byte-by-byte</a:t>
            </a:r>
          </a:p>
        </p:txBody>
      </p:sp>
      <p:sp>
        <p:nvSpPr>
          <p:cNvPr id="499" name="write"/>
          <p:cNvSpPr txBox="1"/>
          <p:nvPr/>
        </p:nvSpPr>
        <p:spPr>
          <a:xfrm>
            <a:off x="2420204" y="8015962"/>
            <a:ext cx="71485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write</a:t>
            </a:r>
          </a:p>
        </p:txBody>
      </p:sp>
      <p:sp>
        <p:nvSpPr>
          <p:cNvPr id="500" name="write"/>
          <p:cNvSpPr/>
          <p:nvPr/>
        </p:nvSpPr>
        <p:spPr>
          <a:xfrm>
            <a:off x="3859434" y="5289550"/>
            <a:ext cx="1821467" cy="1821467"/>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300"/>
            </a:lvl1pPr>
          </a:lstStyle>
          <a:p>
            <a:pPr/>
            <a:r>
              <a:t>write</a:t>
            </a:r>
          </a:p>
        </p:txBody>
      </p:sp>
      <p:sp>
        <p:nvSpPr>
          <p:cNvPr id="501" name="write"/>
          <p:cNvSpPr/>
          <p:nvPr/>
        </p:nvSpPr>
        <p:spPr>
          <a:xfrm>
            <a:off x="3873017" y="7329592"/>
            <a:ext cx="1821467" cy="1821467"/>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300"/>
            </a:lvl1pPr>
          </a:lstStyle>
          <a:p>
            <a:pPr/>
            <a:r>
              <a:t>write</a:t>
            </a:r>
          </a:p>
        </p:txBody>
      </p:sp>
      <p:sp>
        <p:nvSpPr>
          <p:cNvPr id="502" name="read"/>
          <p:cNvSpPr/>
          <p:nvPr/>
        </p:nvSpPr>
        <p:spPr>
          <a:xfrm>
            <a:off x="7747000" y="5327650"/>
            <a:ext cx="1821467" cy="1821467"/>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300"/>
            </a:lvl1pPr>
          </a:lstStyle>
          <a:p>
            <a:pPr/>
            <a:r>
              <a:t>read</a:t>
            </a:r>
          </a:p>
        </p:txBody>
      </p:sp>
      <p:sp>
        <p:nvSpPr>
          <p:cNvPr id="503" name="Square"/>
          <p:cNvSpPr/>
          <p:nvPr/>
        </p:nvSpPr>
        <p:spPr>
          <a:xfrm>
            <a:off x="7747000" y="7367692"/>
            <a:ext cx="1821467" cy="1821467"/>
          </a:xfrm>
          <a:prstGeom prst="rect">
            <a:avLst/>
          </a:prstGeom>
          <a:solidFill>
            <a:srgbClr val="CBCBCB"/>
          </a:solidFill>
          <a:ln w="25400">
            <a:solidFill>
              <a:srgbClr val="000000"/>
            </a:solidFill>
            <a:miter lim="400000"/>
          </a:ln>
        </p:spPr>
        <p:txBody>
          <a:bodyPr lIns="50800" tIns="50800" rIns="50800" bIns="50800" anchor="ctr"/>
          <a:lstStyle/>
          <a:p>
            <a:pPr>
              <a:defRPr sz="3600"/>
            </a:pPr>
          </a:p>
        </p:txBody>
      </p:sp>
      <p:sp>
        <p:nvSpPr>
          <p:cNvPr id="504" name="Buffered"/>
          <p:cNvSpPr txBox="1"/>
          <p:nvPr/>
        </p:nvSpPr>
        <p:spPr>
          <a:xfrm>
            <a:off x="6287529" y="6014019"/>
            <a:ext cx="130110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atin typeface="+mn-lt"/>
                <a:ea typeface="+mn-ea"/>
                <a:cs typeface="+mn-cs"/>
                <a:sym typeface="Helvetica Neue"/>
              </a:defRPr>
            </a:lvl1pPr>
          </a:lstStyle>
          <a:p>
            <a:pPr/>
            <a:r>
              <a:t>Buffered</a:t>
            </a:r>
          </a:p>
        </p:txBody>
      </p:sp>
      <p:sp>
        <p:nvSpPr>
          <p:cNvPr id="505" name="Non…"/>
          <p:cNvSpPr txBox="1"/>
          <p:nvPr/>
        </p:nvSpPr>
        <p:spPr>
          <a:xfrm>
            <a:off x="6301111" y="7876262"/>
            <a:ext cx="1273938" cy="804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300">
                <a:latin typeface="+mn-lt"/>
                <a:ea typeface="+mn-ea"/>
                <a:cs typeface="+mn-cs"/>
                <a:sym typeface="Helvetica Neue"/>
              </a:defRPr>
            </a:pPr>
            <a:r>
              <a:t>Non</a:t>
            </a:r>
          </a:p>
          <a:p>
            <a:pPr>
              <a:defRPr b="1" sz="2300">
                <a:latin typeface="+mn-lt"/>
                <a:ea typeface="+mn-ea"/>
                <a:cs typeface="+mn-cs"/>
                <a:sym typeface="Helvetica Neue"/>
              </a:defRPr>
            </a:pPr>
            <a:r>
              <a:t>buffered</a:t>
            </a:r>
          </a:p>
        </p:txBody>
      </p:sp>
      <p:sp>
        <p:nvSpPr>
          <p:cNvPr id="506" name="byte arrays"/>
          <p:cNvSpPr txBox="1"/>
          <p:nvPr/>
        </p:nvSpPr>
        <p:spPr>
          <a:xfrm>
            <a:off x="7824181" y="4673046"/>
            <a:ext cx="1667105"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atin typeface="+mn-lt"/>
                <a:ea typeface="+mn-ea"/>
                <a:cs typeface="+mn-cs"/>
                <a:sym typeface="Helvetica Neue"/>
              </a:defRPr>
            </a:lvl1pPr>
          </a:lstStyle>
          <a:p>
            <a:pPr/>
            <a:r>
              <a:t>byte arrays</a:t>
            </a:r>
          </a:p>
        </p:txBody>
      </p:sp>
      <p:sp>
        <p:nvSpPr>
          <p:cNvPr id="507" name="byte-by-byte"/>
          <p:cNvSpPr txBox="1"/>
          <p:nvPr/>
        </p:nvSpPr>
        <p:spPr>
          <a:xfrm>
            <a:off x="9774361" y="4673046"/>
            <a:ext cx="188325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latin typeface="+mn-lt"/>
                <a:ea typeface="+mn-ea"/>
                <a:cs typeface="+mn-cs"/>
                <a:sym typeface="Helvetica Neue"/>
              </a:defRPr>
            </a:lvl1pPr>
          </a:lstStyle>
          <a:p>
            <a:pPr/>
            <a:r>
              <a:t>byte-by-byte</a:t>
            </a:r>
          </a:p>
        </p:txBody>
      </p:sp>
      <p:sp>
        <p:nvSpPr>
          <p:cNvPr id="508" name="read"/>
          <p:cNvSpPr txBox="1"/>
          <p:nvPr/>
        </p:nvSpPr>
        <p:spPr>
          <a:xfrm>
            <a:off x="8321774" y="8054062"/>
            <a:ext cx="671919"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read</a:t>
            </a:r>
          </a:p>
        </p:txBody>
      </p:sp>
      <p:sp>
        <p:nvSpPr>
          <p:cNvPr id="509" name="read"/>
          <p:cNvSpPr/>
          <p:nvPr/>
        </p:nvSpPr>
        <p:spPr>
          <a:xfrm>
            <a:off x="9739534" y="5327650"/>
            <a:ext cx="1821467" cy="1821467"/>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300"/>
            </a:lvl1pPr>
          </a:lstStyle>
          <a:p>
            <a:pPr/>
            <a:r>
              <a:t>read</a:t>
            </a:r>
          </a:p>
        </p:txBody>
      </p:sp>
      <p:sp>
        <p:nvSpPr>
          <p:cNvPr id="510" name="read"/>
          <p:cNvSpPr/>
          <p:nvPr/>
        </p:nvSpPr>
        <p:spPr>
          <a:xfrm>
            <a:off x="9753117" y="7367692"/>
            <a:ext cx="1821467" cy="1821467"/>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300"/>
            </a:lvl1pPr>
          </a:lstStyle>
          <a:p>
            <a:pPr/>
            <a:r>
              <a:t>read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2">
            <a:extLst/>
          </a:blip>
          <a:stretch>
            <a:fillRect/>
          </a:stretch>
        </p:blipFill>
        <p:spPr>
          <a:xfrm>
            <a:off x="384609" y="337860"/>
            <a:ext cx="6350400" cy="3048915"/>
          </a:xfrm>
          <a:prstGeom prst="rect">
            <a:avLst/>
          </a:prstGeom>
          <a:ln w="12700">
            <a:miter lim="400000"/>
          </a:ln>
        </p:spPr>
      </p:pic>
      <p:pic>
        <p:nvPicPr>
          <p:cNvPr id="235" name="Image" descr="Image"/>
          <p:cNvPicPr>
            <a:picLocks noChangeAspect="1"/>
          </p:cNvPicPr>
          <p:nvPr/>
        </p:nvPicPr>
        <p:blipFill>
          <a:blip r:embed="rId3">
            <a:extLst/>
          </a:blip>
          <a:stretch>
            <a:fillRect/>
          </a:stretch>
        </p:blipFill>
        <p:spPr>
          <a:xfrm>
            <a:off x="1667428" y="4451468"/>
            <a:ext cx="9486901" cy="3962401"/>
          </a:xfrm>
          <a:prstGeom prst="rect">
            <a:avLst/>
          </a:prstGeom>
          <a:ln w="12700">
            <a:miter lim="400000"/>
          </a:ln>
        </p:spPr>
      </p:pic>
      <p:sp>
        <p:nvSpPr>
          <p:cNvPr id="236" name="2019"/>
          <p:cNvSpPr txBox="1"/>
          <p:nvPr/>
        </p:nvSpPr>
        <p:spPr>
          <a:xfrm>
            <a:off x="452327" y="1495403"/>
            <a:ext cx="1300583"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2019</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Code walkthrough"/>
          <p:cNvSpPr txBox="1"/>
          <p:nvPr>
            <p:ph type="title"/>
          </p:nvPr>
        </p:nvSpPr>
        <p:spPr>
          <a:prstGeom prst="rect">
            <a:avLst/>
          </a:prstGeom>
        </p:spPr>
        <p:txBody>
          <a:bodyPr/>
          <a:lstStyle/>
          <a:p>
            <a:pPr/>
            <a:r>
              <a:t>Code walkthrough</a:t>
            </a:r>
          </a:p>
        </p:txBody>
      </p:sp>
      <p:sp>
        <p:nvSpPr>
          <p:cNvPr id="513" name="/**…"/>
          <p:cNvSpPr txBox="1"/>
          <p:nvPr/>
        </p:nvSpPr>
        <p:spPr>
          <a:xfrm>
            <a:off x="492471" y="3200883"/>
            <a:ext cx="12019858" cy="40630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 This enum is used to describe the 4 different strategies for doing the IOs</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public enum </a:t>
            </a:r>
            <a:r>
              <a:rPr b="1">
                <a:solidFill>
                  <a:schemeClr val="accent2">
                    <a:hueOff val="-554920"/>
                    <a:satOff val="-21482"/>
                    <a:lumOff val="-6228"/>
                  </a:schemeClr>
                </a:solidFill>
              </a:rPr>
              <a:t>IOStrategy</a:t>
            </a:r>
            <a:r>
              <a:t> {</a:t>
            </a:r>
          </a:p>
          <a:p>
            <a:pPr algn="l">
              <a:defRPr sz="1800">
                <a:latin typeface="Consolas"/>
                <a:ea typeface="Consolas"/>
                <a:cs typeface="Consolas"/>
                <a:sym typeface="Consolas"/>
              </a:defRPr>
            </a:pPr>
            <a:r>
              <a:t>		ByteByByteWithoutBufferedStream,</a:t>
            </a:r>
          </a:p>
          <a:p>
            <a:pPr algn="l">
              <a:defRPr sz="1800">
                <a:latin typeface="Consolas"/>
                <a:ea typeface="Consolas"/>
                <a:cs typeface="Consolas"/>
                <a:sym typeface="Consolas"/>
              </a:defRPr>
            </a:pPr>
            <a:r>
              <a:t>		ByteByByteWithBufferedStream,</a:t>
            </a:r>
          </a:p>
          <a:p>
            <a:pPr algn="l">
              <a:defRPr sz="1800">
                <a:latin typeface="Consolas"/>
                <a:ea typeface="Consolas"/>
                <a:cs typeface="Consolas"/>
                <a:sym typeface="Consolas"/>
              </a:defRPr>
            </a:pPr>
            <a:r>
              <a:t>		BlockByBlockWithoutBufferedStream,</a:t>
            </a:r>
          </a:p>
          <a:p>
            <a:pPr algn="l">
              <a:defRPr sz="1800">
                <a:latin typeface="Consolas"/>
                <a:ea typeface="Consolas"/>
                <a:cs typeface="Consolas"/>
                <a:sym typeface="Consolas"/>
              </a:defRPr>
            </a:pPr>
            <a:r>
              <a:t>		BlockByBlockWithBufferedStream</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p>
          <a:p>
            <a:pPr algn="l">
              <a:defRPr sz="1800">
                <a:latin typeface="Consolas"/>
                <a:ea typeface="Consolas"/>
                <a:cs typeface="Consolas"/>
                <a:sym typeface="Consolas"/>
              </a:defRPr>
            </a:pPr>
            <a:r>
              <a:t>     // we will write and read test files at this location</a:t>
            </a:r>
          </a:p>
          <a:p>
            <a:pPr algn="l">
              <a:defRPr sz="1800">
                <a:latin typeface="Consolas"/>
                <a:ea typeface="Consolas"/>
                <a:cs typeface="Consolas"/>
                <a:sym typeface="Consolas"/>
              </a:defRPr>
            </a:pPr>
            <a:r>
              <a:t>	final static String FILENAME_PREFIX = "test-data";	</a:t>
            </a:r>
          </a:p>
          <a:p>
            <a:pPr algn="l">
              <a:defRPr sz="1800">
                <a:latin typeface="Consolas"/>
                <a:ea typeface="Consolas"/>
                <a:cs typeface="Consolas"/>
                <a:sym typeface="Consolas"/>
              </a:defRPr>
            </a:pPr>
          </a:p>
          <a:p>
            <a:pPr algn="l">
              <a:defRPr sz="1800">
                <a:latin typeface="Consolas"/>
                <a:ea typeface="Consolas"/>
                <a:cs typeface="Consolas"/>
                <a:sym typeface="Consolas"/>
              </a:defRPr>
            </a:pPr>
            <a:r>
              <a:t>    // we will write and read 10 MB files </a:t>
            </a:r>
          </a:p>
          <a:p>
            <a:pPr algn="l">
              <a:defRPr sz="1800">
                <a:latin typeface="Consolas"/>
                <a:ea typeface="Consolas"/>
                <a:cs typeface="Consolas"/>
                <a:sym typeface="Consolas"/>
              </a:defRPr>
            </a:pPr>
            <a:r>
              <a:t>    final static long NUMBER_OF_BYTES_TO_WRITE = 1024 * 1024 * 10;</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Code walkthrough"/>
          <p:cNvSpPr txBox="1"/>
          <p:nvPr>
            <p:ph type="title"/>
          </p:nvPr>
        </p:nvSpPr>
        <p:spPr>
          <a:prstGeom prst="rect">
            <a:avLst/>
          </a:prstGeom>
        </p:spPr>
        <p:txBody>
          <a:bodyPr/>
          <a:lstStyle/>
          <a:p>
            <a:pPr/>
            <a:r>
              <a:t>Code walkthrough</a:t>
            </a:r>
          </a:p>
        </p:txBody>
      </p:sp>
      <p:sp>
        <p:nvSpPr>
          <p:cNvPr id="516" name="// this takes care of opening CONCRETE output streams (connected to files)…"/>
          <p:cNvSpPr txBox="1"/>
          <p:nvPr/>
        </p:nvSpPr>
        <p:spPr>
          <a:xfrm>
            <a:off x="492472" y="2515083"/>
            <a:ext cx="12019857" cy="61966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latin typeface="Consolas"/>
                <a:ea typeface="Consolas"/>
                <a:cs typeface="Consolas"/>
                <a:sym typeface="Consolas"/>
              </a:defRPr>
            </a:pPr>
            <a:r>
              <a:t>// this takes care of opening CONCRETE output streams (connected to files)</a:t>
            </a:r>
          </a:p>
          <a:p>
            <a:pPr algn="l">
              <a:defRPr sz="1800">
                <a:solidFill>
                  <a:schemeClr val="accent2">
                    <a:hueOff val="-554920"/>
                    <a:satOff val="-21482"/>
                    <a:lumOff val="-6228"/>
                  </a:schemeClr>
                </a:solidFill>
                <a:latin typeface="Consolas"/>
                <a:ea typeface="Consolas"/>
                <a:cs typeface="Consolas"/>
                <a:sym typeface="Consolas"/>
              </a:defRPr>
            </a:pPr>
          </a:p>
          <a:p>
            <a:pPr algn="l">
              <a:defRPr sz="1800">
                <a:solidFill>
                  <a:schemeClr val="accent2">
                    <a:hueOff val="-554920"/>
                    <a:satOff val="-21482"/>
                    <a:lumOff val="-6228"/>
                  </a:schemeClr>
                </a:solidFill>
                <a:latin typeface="Consolas"/>
                <a:ea typeface="Consolas"/>
                <a:cs typeface="Consolas"/>
                <a:sym typeface="Consolas"/>
              </a:defRPr>
            </a:pPr>
            <a:r>
              <a:t>private void produceTestData(IOStrategy ioStrategy, long numberOfBytesToWrite, int blockSize);</a:t>
            </a: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r>
              <a:t>// this takes care of producing a random stream of bytes, based on a strategy</a:t>
            </a:r>
          </a:p>
          <a:p>
            <a:pPr algn="l">
              <a:defRPr sz="1800">
                <a:solidFill>
                  <a:schemeClr val="accent2">
                    <a:hueOff val="-554920"/>
                    <a:satOff val="-21482"/>
                    <a:lumOff val="-6228"/>
                  </a:schemeClr>
                </a:solidFill>
                <a:latin typeface="Consolas"/>
                <a:ea typeface="Consolas"/>
                <a:cs typeface="Consolas"/>
                <a:sym typeface="Consolas"/>
              </a:defRPr>
            </a:pPr>
          </a:p>
          <a:p>
            <a:pPr algn="l">
              <a:defRPr sz="1800">
                <a:solidFill>
                  <a:schemeClr val="accent2">
                    <a:hueOff val="-554920"/>
                    <a:satOff val="-21482"/>
                    <a:lumOff val="-6228"/>
                  </a:schemeClr>
                </a:solidFill>
                <a:latin typeface="Consolas"/>
                <a:ea typeface="Consolas"/>
                <a:cs typeface="Consolas"/>
                <a:sym typeface="Consolas"/>
              </a:defRPr>
            </a:pPr>
            <a:r>
              <a:t>private void produceDataToStream(OutputStream os, IOStrategy ioStrategy, long numberOfBytesToWrite, int blockSize) throws IOException;</a:t>
            </a: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r>
              <a:t>// this takes care of opening CONCRETE input streams</a:t>
            </a:r>
          </a:p>
          <a:p>
            <a:pPr algn="l">
              <a:defRPr sz="1800">
                <a:solidFill>
                  <a:schemeClr val="accent2">
                    <a:hueOff val="-554920"/>
                    <a:satOff val="-21482"/>
                    <a:lumOff val="-6228"/>
                  </a:schemeClr>
                </a:solidFill>
                <a:latin typeface="Consolas"/>
                <a:ea typeface="Consolas"/>
                <a:cs typeface="Consolas"/>
                <a:sym typeface="Consolas"/>
              </a:defRPr>
            </a:pPr>
          </a:p>
          <a:p>
            <a:pPr algn="l">
              <a:defRPr sz="1800">
                <a:solidFill>
                  <a:schemeClr val="accent2">
                    <a:hueOff val="-554920"/>
                    <a:satOff val="-21482"/>
                    <a:lumOff val="-6228"/>
                  </a:schemeClr>
                </a:solidFill>
                <a:latin typeface="Consolas"/>
                <a:ea typeface="Consolas"/>
                <a:cs typeface="Consolas"/>
                <a:sym typeface="Consolas"/>
              </a:defRPr>
            </a:pPr>
            <a:r>
              <a:t>private void consumeTestData(IOStrategy ioStrategy, int blockSize);</a:t>
            </a: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r>
              <a:t>// this takes care of consuming the stream of bytes, based on a strategy</a:t>
            </a:r>
          </a:p>
          <a:p>
            <a:pPr algn="l">
              <a:defRPr sz="1800">
                <a:solidFill>
                  <a:schemeClr val="accent2">
                    <a:hueOff val="-554920"/>
                    <a:satOff val="-21482"/>
                    <a:lumOff val="-6228"/>
                  </a:schemeClr>
                </a:solidFill>
                <a:latin typeface="Consolas"/>
                <a:ea typeface="Consolas"/>
                <a:cs typeface="Consolas"/>
                <a:sym typeface="Consolas"/>
              </a:defRPr>
            </a:pPr>
          </a:p>
          <a:p>
            <a:pPr algn="l">
              <a:defRPr sz="1800">
                <a:solidFill>
                  <a:schemeClr val="accent2">
                    <a:hueOff val="-554920"/>
                    <a:satOff val="-21482"/>
                    <a:lumOff val="-6228"/>
                  </a:schemeClr>
                </a:solidFill>
                <a:latin typeface="Consolas"/>
                <a:ea typeface="Consolas"/>
                <a:cs typeface="Consolas"/>
                <a:sym typeface="Consolas"/>
              </a:defRPr>
            </a:pPr>
            <a:r>
              <a:t>private void consumeDataFromStream(InputStream is, IOStrategy ioStrategy, int blockSize) throws IOException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Timer"/>
          <p:cNvSpPr txBox="1"/>
          <p:nvPr>
            <p:ph type="title"/>
          </p:nvPr>
        </p:nvSpPr>
        <p:spPr>
          <a:prstGeom prst="rect">
            <a:avLst/>
          </a:prstGeom>
        </p:spPr>
        <p:txBody>
          <a:bodyPr/>
          <a:lstStyle/>
          <a:p>
            <a:pPr/>
            <a:r>
              <a:t>Timer</a:t>
            </a:r>
          </a:p>
        </p:txBody>
      </p:sp>
      <p:sp>
        <p:nvSpPr>
          <p:cNvPr id="519" name="public class Timer {…"/>
          <p:cNvSpPr txBox="1"/>
          <p:nvPr/>
        </p:nvSpPr>
        <p:spPr>
          <a:xfrm>
            <a:off x="492472" y="2915133"/>
            <a:ext cx="12019857" cy="48631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latin typeface="Consolas"/>
                <a:ea typeface="Consolas"/>
                <a:cs typeface="Consolas"/>
                <a:sym typeface="Consolas"/>
              </a:defRPr>
            </a:pPr>
            <a:r>
              <a:t>public class Timer {</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private static long timestamp = 0;</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public static void start() {</a:t>
            </a:r>
          </a:p>
          <a:p>
            <a:pPr algn="l">
              <a:defRPr sz="1800">
                <a:latin typeface="Consolas"/>
                <a:ea typeface="Consolas"/>
                <a:cs typeface="Consolas"/>
                <a:sym typeface="Consolas"/>
              </a:defRPr>
            </a:pPr>
            <a:r>
              <a:t>		timestamp = System.currentTimeMillis();</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public static long takeTime() {</a:t>
            </a:r>
          </a:p>
          <a:p>
            <a:pPr algn="l">
              <a:defRPr sz="1800">
                <a:latin typeface="Consolas"/>
                <a:ea typeface="Consolas"/>
                <a:cs typeface="Consolas"/>
                <a:sym typeface="Consolas"/>
              </a:defRPr>
            </a:pPr>
            <a:r>
              <a:t>		if (timestamp == 0) {</a:t>
            </a:r>
          </a:p>
          <a:p>
            <a:pPr algn="l">
              <a:defRPr sz="1800">
                <a:latin typeface="Consolas"/>
                <a:ea typeface="Consolas"/>
                <a:cs typeface="Consolas"/>
                <a:sym typeface="Consolas"/>
              </a:defRPr>
            </a:pPr>
            <a:r>
              <a:t>			timestamp = System.currentTimeMillis();</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long ellapsedTime = System.currentTimeMillis() - timestamp;</a:t>
            </a:r>
          </a:p>
          <a:p>
            <a:pPr algn="l">
              <a:defRPr sz="1800">
                <a:latin typeface="Consolas"/>
                <a:ea typeface="Consolas"/>
                <a:cs typeface="Consolas"/>
                <a:sym typeface="Consolas"/>
              </a:defRPr>
            </a:pPr>
            <a:r>
              <a:t>		timestamp = System.currentTimeMillis();</a:t>
            </a:r>
          </a:p>
          <a:p>
            <a:pPr algn="l">
              <a:defRPr sz="1800">
                <a:latin typeface="Consolas"/>
                <a:ea typeface="Consolas"/>
                <a:cs typeface="Consolas"/>
                <a:sym typeface="Consolas"/>
              </a:defRPr>
            </a:pPr>
            <a:r>
              <a:t>	  return ellapsedTime;</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p>
          <a:p>
            <a:pPr algn="l">
              <a:defRPr sz="18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Printing the measures on the console is a first step, but..."/>
          <p:cNvSpPr txBox="1"/>
          <p:nvPr/>
        </p:nvSpPr>
        <p:spPr>
          <a:xfrm>
            <a:off x="744270" y="1405841"/>
            <a:ext cx="8727081" cy="15571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i="1" sz="4800">
                <a:latin typeface="+mn-lt"/>
                <a:ea typeface="+mn-ea"/>
                <a:cs typeface="+mn-cs"/>
                <a:sym typeface="Helvetica Neue"/>
              </a:defRPr>
            </a:lvl1pPr>
          </a:lstStyle>
          <a:p>
            <a:pPr/>
            <a:r>
              <a:t>Printing the measures on the console is a first step, but...</a:t>
            </a:r>
          </a:p>
        </p:txBody>
      </p:sp>
      <p:sp>
        <p:nvSpPr>
          <p:cNvPr id="522" name="What is we have 10, 20 strategies?…"/>
          <p:cNvSpPr txBox="1"/>
          <p:nvPr/>
        </p:nvSpPr>
        <p:spPr>
          <a:xfrm>
            <a:off x="833170" y="3696995"/>
            <a:ext cx="11980960" cy="3324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1080" indent="-441080" algn="l">
              <a:buSzPct val="100000"/>
              <a:buChar char="•"/>
              <a:defRPr i="1" sz="4300">
                <a:latin typeface="+mn-lt"/>
                <a:ea typeface="+mn-ea"/>
                <a:cs typeface="+mn-cs"/>
                <a:sym typeface="Helvetica Neue"/>
              </a:defRPr>
            </a:pPr>
            <a:r>
              <a:t>What is we have 10, 20 strategies?</a:t>
            </a:r>
          </a:p>
          <a:p>
            <a:pPr marL="441080" indent="-441080" algn="l">
              <a:buSzPct val="100000"/>
              <a:buChar char="•"/>
              <a:defRPr i="1" sz="4300">
                <a:latin typeface="+mn-lt"/>
                <a:ea typeface="+mn-ea"/>
                <a:cs typeface="+mn-cs"/>
                <a:sym typeface="Helvetica Neue"/>
              </a:defRPr>
            </a:pPr>
            <a:r>
              <a:t>What if we have 5 parameters for each strategy?</a:t>
            </a:r>
          </a:p>
          <a:p>
            <a:pPr marL="441080" indent="-441080" algn="l">
              <a:buSzPct val="100000"/>
              <a:buChar char="•"/>
              <a:defRPr i="1" sz="4300">
                <a:latin typeface="+mn-lt"/>
                <a:ea typeface="+mn-ea"/>
                <a:cs typeface="+mn-cs"/>
                <a:sym typeface="Helvetica Neue"/>
              </a:defRPr>
            </a:pPr>
            <a:r>
              <a:t>How can we analyze the data more efficiently? </a:t>
            </a:r>
          </a:p>
          <a:p>
            <a:pPr marL="441080" indent="-441080" algn="l">
              <a:buSzPct val="100000"/>
              <a:buChar char="•"/>
              <a:defRPr i="1" sz="4300">
                <a:latin typeface="+mn-lt"/>
                <a:ea typeface="+mn-ea"/>
                <a:cs typeface="+mn-cs"/>
                <a:sym typeface="Helvetica Neue"/>
              </a:defRPr>
            </a:pPr>
            <a:r>
              <a:t>How can we archive the results?</a:t>
            </a:r>
          </a:p>
          <a:p>
            <a:pPr marL="441080" indent="-441080" algn="l">
              <a:buSzPct val="100000"/>
              <a:buChar char="•"/>
              <a:defRPr i="1" sz="4300">
                <a:latin typeface="+mn-lt"/>
                <a:ea typeface="+mn-ea"/>
                <a:cs typeface="+mn-cs"/>
                <a:sym typeface="Helvetica Neue"/>
              </a:defRPr>
            </a:pPr>
            <a:r>
              <a:t>What is we want to analyze/chart in Excel?</a:t>
            </a:r>
          </a:p>
        </p:txBody>
      </p:sp>
      <p:sp>
        <p:nvSpPr>
          <p:cNvPr id="523" name="What would you do to improve the code?"/>
          <p:cNvSpPr txBox="1"/>
          <p:nvPr/>
        </p:nvSpPr>
        <p:spPr>
          <a:xfrm>
            <a:off x="731811" y="8079691"/>
            <a:ext cx="11341228" cy="7338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i="1">
                <a:latin typeface="+mn-lt"/>
                <a:ea typeface="+mn-ea"/>
                <a:cs typeface="+mn-cs"/>
                <a:sym typeface="Helvetica Neue"/>
              </a:defRPr>
            </a:lvl1pPr>
          </a:lstStyle>
          <a:p>
            <a:pPr/>
            <a:r>
              <a:t>What would you do to improve the code?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5" name="Image" descr="Image"/>
          <p:cNvPicPr>
            <a:picLocks noChangeAspect="1"/>
          </p:cNvPicPr>
          <p:nvPr/>
        </p:nvPicPr>
        <p:blipFill>
          <a:blip r:embed="rId2">
            <a:extLst/>
          </a:blip>
          <a:stretch>
            <a:fillRect/>
          </a:stretch>
        </p:blipFill>
        <p:spPr>
          <a:xfrm>
            <a:off x="4070350" y="2444750"/>
            <a:ext cx="4864100" cy="4864100"/>
          </a:xfrm>
          <a:prstGeom prst="rect">
            <a:avLst/>
          </a:prstGeom>
          <a:ln w="12700">
            <a:miter lim="400000"/>
          </a:ln>
        </p:spPr>
      </p:pic>
      <p:sp>
        <p:nvSpPr>
          <p:cNvPr id="526" name="Back to Lab-00..."/>
          <p:cNvSpPr txBox="1"/>
          <p:nvPr/>
        </p:nvSpPr>
        <p:spPr>
          <a:xfrm>
            <a:off x="699278" y="8245456"/>
            <a:ext cx="4146271"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Back to Lab-00...</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8" name="Image" descr="Image"/>
          <p:cNvPicPr>
            <a:picLocks noChangeAspect="1"/>
          </p:cNvPicPr>
          <p:nvPr/>
        </p:nvPicPr>
        <p:blipFill>
          <a:blip r:embed="rId2">
            <a:extLst/>
          </a:blip>
          <a:stretch>
            <a:fillRect/>
          </a:stretch>
        </p:blipFill>
        <p:spPr>
          <a:xfrm>
            <a:off x="268896" y="253455"/>
            <a:ext cx="7661442" cy="3240385"/>
          </a:xfrm>
          <a:prstGeom prst="rect">
            <a:avLst/>
          </a:prstGeom>
          <a:ln w="12700">
            <a:miter lim="400000"/>
          </a:ln>
        </p:spPr>
      </p:pic>
      <p:pic>
        <p:nvPicPr>
          <p:cNvPr id="529" name="Image" descr="Image"/>
          <p:cNvPicPr>
            <a:picLocks noChangeAspect="1"/>
          </p:cNvPicPr>
          <p:nvPr/>
        </p:nvPicPr>
        <p:blipFill>
          <a:blip r:embed="rId3">
            <a:extLst/>
          </a:blip>
          <a:stretch>
            <a:fillRect/>
          </a:stretch>
        </p:blipFill>
        <p:spPr>
          <a:xfrm>
            <a:off x="1332402" y="4077159"/>
            <a:ext cx="11094634" cy="4434927"/>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1" name="Image" descr="Image"/>
          <p:cNvPicPr>
            <a:picLocks noChangeAspect="1"/>
          </p:cNvPicPr>
          <p:nvPr/>
        </p:nvPicPr>
        <p:blipFill>
          <a:blip r:embed="rId2">
            <a:extLst/>
          </a:blip>
          <a:stretch>
            <a:fillRect/>
          </a:stretch>
        </p:blipFill>
        <p:spPr>
          <a:xfrm>
            <a:off x="374156" y="581033"/>
            <a:ext cx="8889843" cy="3838233"/>
          </a:xfrm>
          <a:prstGeom prst="rect">
            <a:avLst/>
          </a:prstGeom>
          <a:ln w="12700">
            <a:miter lim="400000"/>
          </a:ln>
        </p:spPr>
      </p:pic>
      <p:pic>
        <p:nvPicPr>
          <p:cNvPr id="532" name="Image" descr="Image"/>
          <p:cNvPicPr>
            <a:picLocks noChangeAspect="1"/>
          </p:cNvPicPr>
          <p:nvPr/>
        </p:nvPicPr>
        <p:blipFill>
          <a:blip r:embed="rId3">
            <a:extLst/>
          </a:blip>
          <a:stretch>
            <a:fillRect/>
          </a:stretch>
        </p:blipFill>
        <p:spPr>
          <a:xfrm>
            <a:off x="1746250" y="4723787"/>
            <a:ext cx="9512300" cy="38100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4" name="Image" descr="Image"/>
          <p:cNvPicPr>
            <a:picLocks noChangeAspect="1"/>
          </p:cNvPicPr>
          <p:nvPr/>
        </p:nvPicPr>
        <p:blipFill>
          <a:blip r:embed="rId2">
            <a:extLst/>
          </a:blip>
          <a:stretch>
            <a:fillRect/>
          </a:stretch>
        </p:blipFill>
        <p:spPr>
          <a:xfrm>
            <a:off x="447360" y="818605"/>
            <a:ext cx="9169416" cy="3964804"/>
          </a:xfrm>
          <a:prstGeom prst="rect">
            <a:avLst/>
          </a:prstGeom>
          <a:ln w="12700">
            <a:miter lim="400000"/>
          </a:ln>
        </p:spPr>
      </p:pic>
      <p:pic>
        <p:nvPicPr>
          <p:cNvPr id="535" name="Image" descr="Image"/>
          <p:cNvPicPr>
            <a:picLocks noChangeAspect="1"/>
          </p:cNvPicPr>
          <p:nvPr/>
        </p:nvPicPr>
        <p:blipFill>
          <a:blip r:embed="rId3">
            <a:extLst/>
          </a:blip>
          <a:stretch>
            <a:fillRect/>
          </a:stretch>
        </p:blipFill>
        <p:spPr>
          <a:xfrm>
            <a:off x="2668566" y="5155621"/>
            <a:ext cx="9550401" cy="38354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Image" descr="Image"/>
          <p:cNvPicPr>
            <a:picLocks noChangeAspect="1"/>
          </p:cNvPicPr>
          <p:nvPr/>
        </p:nvPicPr>
        <p:blipFill>
          <a:blip r:embed="rId2">
            <a:extLst/>
          </a:blip>
          <a:stretch>
            <a:fillRect/>
          </a:stretch>
        </p:blipFill>
        <p:spPr>
          <a:xfrm>
            <a:off x="528428" y="579909"/>
            <a:ext cx="7073504" cy="3054468"/>
          </a:xfrm>
          <a:prstGeom prst="rect">
            <a:avLst/>
          </a:prstGeom>
          <a:ln w="12700">
            <a:miter lim="400000"/>
          </a:ln>
        </p:spPr>
      </p:pic>
      <p:pic>
        <p:nvPicPr>
          <p:cNvPr id="538" name="Image" descr="Image"/>
          <p:cNvPicPr>
            <a:picLocks noChangeAspect="1"/>
          </p:cNvPicPr>
          <p:nvPr/>
        </p:nvPicPr>
        <p:blipFill>
          <a:blip r:embed="rId3">
            <a:extLst/>
          </a:blip>
          <a:stretch>
            <a:fillRect/>
          </a:stretch>
        </p:blipFill>
        <p:spPr>
          <a:xfrm>
            <a:off x="1080198" y="4350975"/>
            <a:ext cx="10844404" cy="430608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0" name="Image" descr="Image"/>
          <p:cNvPicPr>
            <a:picLocks noChangeAspect="1"/>
          </p:cNvPicPr>
          <p:nvPr/>
        </p:nvPicPr>
        <p:blipFill>
          <a:blip r:embed="rId2">
            <a:extLst/>
          </a:blip>
          <a:stretch>
            <a:fillRect/>
          </a:stretch>
        </p:blipFill>
        <p:spPr>
          <a:xfrm>
            <a:off x="232583" y="808527"/>
            <a:ext cx="8358036" cy="3469157"/>
          </a:xfrm>
          <a:prstGeom prst="rect">
            <a:avLst/>
          </a:prstGeom>
          <a:ln w="12700">
            <a:miter lim="400000"/>
          </a:ln>
        </p:spPr>
      </p:pic>
      <p:pic>
        <p:nvPicPr>
          <p:cNvPr id="541" name="Image" descr="Image"/>
          <p:cNvPicPr>
            <a:picLocks noChangeAspect="1"/>
          </p:cNvPicPr>
          <p:nvPr/>
        </p:nvPicPr>
        <p:blipFill>
          <a:blip r:embed="rId3">
            <a:extLst/>
          </a:blip>
          <a:stretch>
            <a:fillRect/>
          </a:stretch>
        </p:blipFill>
        <p:spPr>
          <a:xfrm>
            <a:off x="1093647" y="4684188"/>
            <a:ext cx="10817506" cy="426969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mage" descr="Image"/>
          <p:cNvPicPr>
            <a:picLocks noChangeAspect="1"/>
          </p:cNvPicPr>
          <p:nvPr/>
        </p:nvPicPr>
        <p:blipFill>
          <a:blip r:embed="rId2">
            <a:extLst/>
          </a:blip>
          <a:stretch>
            <a:fillRect/>
          </a:stretch>
        </p:blipFill>
        <p:spPr>
          <a:xfrm>
            <a:off x="547853" y="801070"/>
            <a:ext cx="5745639" cy="2721619"/>
          </a:xfrm>
          <a:prstGeom prst="rect">
            <a:avLst/>
          </a:prstGeom>
          <a:ln w="12700">
            <a:miter lim="400000"/>
          </a:ln>
        </p:spPr>
      </p:pic>
      <p:pic>
        <p:nvPicPr>
          <p:cNvPr id="239" name="Image" descr="Image"/>
          <p:cNvPicPr>
            <a:picLocks noChangeAspect="1"/>
          </p:cNvPicPr>
          <p:nvPr/>
        </p:nvPicPr>
        <p:blipFill>
          <a:blip r:embed="rId3">
            <a:extLst/>
          </a:blip>
          <a:stretch>
            <a:fillRect/>
          </a:stretch>
        </p:blipFill>
        <p:spPr>
          <a:xfrm>
            <a:off x="2235234" y="4518714"/>
            <a:ext cx="9423401" cy="4089401"/>
          </a:xfrm>
          <a:prstGeom prst="rect">
            <a:avLst/>
          </a:prstGeom>
          <a:ln w="12700">
            <a:miter lim="400000"/>
          </a:ln>
        </p:spPr>
      </p:pic>
      <p:sp>
        <p:nvSpPr>
          <p:cNvPr id="240" name="2019"/>
          <p:cNvSpPr txBox="1"/>
          <p:nvPr/>
        </p:nvSpPr>
        <p:spPr>
          <a:xfrm>
            <a:off x="413104" y="2868229"/>
            <a:ext cx="1300582"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2019</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he Mighty Filter Classes"/>
          <p:cNvSpPr txBox="1"/>
          <p:nvPr>
            <p:ph type="title"/>
          </p:nvPr>
        </p:nvSpPr>
        <p:spPr>
          <a:xfrm>
            <a:off x="571500" y="1219200"/>
            <a:ext cx="11861800" cy="2336800"/>
          </a:xfrm>
          <a:prstGeom prst="rect">
            <a:avLst/>
          </a:prstGeom>
        </p:spPr>
        <p:txBody>
          <a:bodyPr/>
          <a:lstStyle>
            <a:lvl1pPr algn="ctr">
              <a:defRPr sz="6000"/>
            </a:lvl1pPr>
          </a:lstStyle>
          <a:p>
            <a:pPr/>
            <a:r>
              <a:t>The Mighty Filter Classes</a:t>
            </a:r>
          </a:p>
        </p:txBody>
      </p:sp>
      <p:pic>
        <p:nvPicPr>
          <p:cNvPr id="544" name="4693609597.tiff" descr="4693609597.tiff"/>
          <p:cNvPicPr>
            <a:picLocks noChangeAspect="1"/>
          </p:cNvPicPr>
          <p:nvPr/>
        </p:nvPicPr>
        <p:blipFill>
          <a:blip r:embed="rId2">
            <a:extLst/>
          </a:blip>
          <a:stretch>
            <a:fillRect/>
          </a:stretch>
        </p:blipFill>
        <p:spPr>
          <a:xfrm>
            <a:off x="2438400" y="3568700"/>
            <a:ext cx="8128000" cy="54483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The Decorator Design Pattern"/>
          <p:cNvSpPr txBox="1"/>
          <p:nvPr>
            <p:ph type="title"/>
          </p:nvPr>
        </p:nvSpPr>
        <p:spPr>
          <a:prstGeom prst="rect">
            <a:avLst/>
          </a:prstGeom>
        </p:spPr>
        <p:txBody>
          <a:bodyPr/>
          <a:lstStyle/>
          <a:p>
            <a:pPr/>
            <a:r>
              <a:t>The Decorator Design Pattern</a:t>
            </a:r>
          </a:p>
        </p:txBody>
      </p:sp>
      <p:sp>
        <p:nvSpPr>
          <p:cNvPr id="547" name="The decorator design pattern is a solution that is often used when creating object-oriented models.…"/>
          <p:cNvSpPr txBox="1"/>
          <p:nvPr>
            <p:ph type="body" sz="half" idx="1"/>
          </p:nvPr>
        </p:nvSpPr>
        <p:spPr>
          <a:xfrm>
            <a:off x="571500" y="2324100"/>
            <a:ext cx="6223000" cy="6565900"/>
          </a:xfrm>
          <a:prstGeom prst="rect">
            <a:avLst/>
          </a:prstGeom>
        </p:spPr>
        <p:txBody>
          <a:bodyPr/>
          <a:lstStyle/>
          <a:p>
            <a:pPr/>
            <a:r>
              <a:t>The </a:t>
            </a:r>
            <a:r>
              <a:rPr b="1"/>
              <a:t>decorator design pattern</a:t>
            </a:r>
            <a:r>
              <a:t> is a solution that is often used when creating object-oriented models. </a:t>
            </a:r>
          </a:p>
          <a:p>
            <a:pPr/>
            <a:r>
              <a:t>It makes it possible to </a:t>
            </a:r>
            <a:r>
              <a:rPr b="1"/>
              <a:t>add behavior to an existing class</a:t>
            </a:r>
            <a:r>
              <a:t>, without modifying the code of this class. In other words, it makes it possible to </a:t>
            </a:r>
            <a:r>
              <a:rPr b="1"/>
              <a:t>decorate</a:t>
            </a:r>
            <a:r>
              <a:t> an existing class with additional behaviors.</a:t>
            </a:r>
          </a:p>
          <a:p>
            <a:pPr/>
            <a:r>
              <a:t>The design pattern also makes it possible to </a:t>
            </a:r>
            <a:r>
              <a:rPr b="1"/>
              <a:t>define a collection of decorators</a:t>
            </a:r>
            <a:r>
              <a:t>, and to </a:t>
            </a:r>
            <a:r>
              <a:rPr b="1"/>
              <a:t>combine</a:t>
            </a:r>
            <a:r>
              <a:t> them in arbitrary ways at runtime. In other words, it is possible to decorate a class with several behaviors.</a:t>
            </a:r>
          </a:p>
        </p:txBody>
      </p:sp>
      <p:pic>
        <p:nvPicPr>
          <p:cNvPr id="548" name="droppedImage.png" descr="droppedImage.png"/>
          <p:cNvPicPr>
            <a:picLocks noChangeAspect="1"/>
          </p:cNvPicPr>
          <p:nvPr/>
        </p:nvPicPr>
        <p:blipFill>
          <a:blip r:embed="rId2">
            <a:extLst/>
          </a:blip>
          <a:stretch>
            <a:fillRect/>
          </a:stretch>
        </p:blipFill>
        <p:spPr>
          <a:xfrm>
            <a:off x="7944039" y="6438900"/>
            <a:ext cx="3340101" cy="2832100"/>
          </a:xfrm>
          <a:prstGeom prst="rect">
            <a:avLst/>
          </a:prstGeom>
          <a:ln w="12700">
            <a:miter lim="400000"/>
          </a:ln>
        </p:spPr>
      </p:pic>
      <p:pic>
        <p:nvPicPr>
          <p:cNvPr id="549" name="droppedImage.png" descr="droppedImage.png"/>
          <p:cNvPicPr>
            <a:picLocks noChangeAspect="1"/>
          </p:cNvPicPr>
          <p:nvPr/>
        </p:nvPicPr>
        <p:blipFill>
          <a:blip r:embed="rId3">
            <a:extLst/>
          </a:blip>
          <a:stretch>
            <a:fillRect/>
          </a:stretch>
        </p:blipFill>
        <p:spPr>
          <a:xfrm>
            <a:off x="7264400" y="2273300"/>
            <a:ext cx="4927600" cy="3937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Example : Fighting Robots"/>
          <p:cNvSpPr txBox="1"/>
          <p:nvPr>
            <p:ph type="title"/>
          </p:nvPr>
        </p:nvSpPr>
        <p:spPr>
          <a:prstGeom prst="rect">
            <a:avLst/>
          </a:prstGeom>
        </p:spPr>
        <p:txBody>
          <a:bodyPr/>
          <a:lstStyle/>
          <a:p>
            <a:pPr/>
            <a:r>
              <a:t>Example : Fighting Robots</a:t>
            </a:r>
          </a:p>
        </p:txBody>
      </p:sp>
      <p:sp>
        <p:nvSpPr>
          <p:cNvPr id="552" name="Robot bigOne = new Terminator();…"/>
          <p:cNvSpPr txBox="1"/>
          <p:nvPr/>
        </p:nvSpPr>
        <p:spPr>
          <a:xfrm>
            <a:off x="7244538" y="2260600"/>
            <a:ext cx="5476876" cy="3962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lgn="l">
              <a:defRPr sz="2400">
                <a:latin typeface="Consolas"/>
                <a:ea typeface="Consolas"/>
                <a:cs typeface="Consolas"/>
                <a:sym typeface="Consolas"/>
              </a:defRPr>
            </a:pPr>
            <a:r>
              <a:t>Robot bigOne = new Terminator();</a:t>
            </a:r>
          </a:p>
          <a:p>
            <a:pPr algn="l">
              <a:defRPr sz="2400">
                <a:latin typeface="Consolas"/>
                <a:ea typeface="Consolas"/>
                <a:cs typeface="Consolas"/>
                <a:sym typeface="Consolas"/>
              </a:defRPr>
            </a:pPr>
            <a:r>
              <a:t>Robot smallOne = new R2D2();</a:t>
            </a:r>
          </a:p>
          <a:p>
            <a:pPr algn="l">
              <a:defRPr sz="2400">
                <a:latin typeface="Consolas"/>
                <a:ea typeface="Consolas"/>
                <a:cs typeface="Consolas"/>
                <a:sym typeface="Consolas"/>
              </a:defRPr>
            </a:pPr>
          </a:p>
          <a:p>
            <a:pPr algn="l">
              <a:defRPr sz="2400">
                <a:latin typeface="Consolas"/>
                <a:ea typeface="Consolas"/>
                <a:cs typeface="Consolas"/>
                <a:sym typeface="Consolas"/>
              </a:defRPr>
            </a:pPr>
            <a:r>
              <a:t>bigOne.fight();</a:t>
            </a:r>
          </a:p>
          <a:p>
            <a:pPr algn="l">
              <a:defRPr sz="2400">
                <a:latin typeface="Consolas"/>
                <a:ea typeface="Consolas"/>
                <a:cs typeface="Consolas"/>
                <a:sym typeface="Consolas"/>
              </a:defRPr>
            </a:pPr>
            <a:r>
              <a:t>smallOne.fight();</a:t>
            </a:r>
          </a:p>
          <a:p>
            <a:pPr algn="l">
              <a:defRPr sz="2400">
                <a:latin typeface="Consolas"/>
                <a:ea typeface="Consolas"/>
                <a:cs typeface="Consolas"/>
                <a:sym typeface="Consolas"/>
              </a:defRPr>
            </a:pPr>
          </a:p>
          <a:p>
            <a:pPr algn="l">
              <a:defRPr sz="2400">
                <a:solidFill>
                  <a:srgbClr val="4F7A28"/>
                </a:solidFill>
                <a:latin typeface="Consolas"/>
                <a:ea typeface="Consolas"/>
                <a:cs typeface="Consolas"/>
                <a:sym typeface="Consolas"/>
              </a:defRPr>
            </a:pPr>
            <a:r>
              <a:t>--</a:t>
            </a:r>
          </a:p>
          <a:p>
            <a:pPr algn="l">
              <a:defRPr sz="2400">
                <a:solidFill>
                  <a:srgbClr val="4F7A28"/>
                </a:solidFill>
                <a:latin typeface="Consolas"/>
                <a:ea typeface="Consolas"/>
                <a:cs typeface="Consolas"/>
                <a:sym typeface="Consolas"/>
              </a:defRPr>
            </a:pPr>
            <a:r>
              <a:t>bigOne   &gt; useBigMuscles</a:t>
            </a:r>
          </a:p>
          <a:p>
            <a:pPr algn="l">
              <a:defRPr sz="2400">
                <a:solidFill>
                  <a:srgbClr val="4F7A28"/>
                </a:solidFill>
                <a:latin typeface="Consolas"/>
                <a:ea typeface="Consolas"/>
                <a:cs typeface="Consolas"/>
                <a:sym typeface="Consolas"/>
              </a:defRPr>
            </a:pPr>
            <a:r>
              <a:t>smallOne &gt; makeFunnySounds</a:t>
            </a:r>
          </a:p>
          <a:p>
            <a:pPr algn="l">
              <a:defRPr sz="2400">
                <a:solidFill>
                  <a:srgbClr val="4F7A28"/>
                </a:solidFill>
                <a:latin typeface="Consolas"/>
                <a:ea typeface="Consolas"/>
                <a:cs typeface="Consolas"/>
                <a:sym typeface="Consolas"/>
              </a:defRPr>
            </a:pPr>
          </a:p>
          <a:p>
            <a:pPr algn="l">
              <a:defRPr sz="2400">
                <a:solidFill>
                  <a:srgbClr val="4F7A28"/>
                </a:solidFill>
                <a:latin typeface="Consolas"/>
                <a:ea typeface="Consolas"/>
                <a:cs typeface="Consolas"/>
                <a:sym typeface="Consolas"/>
              </a:defRPr>
            </a:pPr>
            <a:r>
              <a:t>bigOne wins.</a:t>
            </a:r>
          </a:p>
        </p:txBody>
      </p:sp>
      <p:pic>
        <p:nvPicPr>
          <p:cNvPr id="553" name="droppedImage.pdf" descr="droppedImage.pdf"/>
          <p:cNvPicPr>
            <a:picLocks noChangeAspect="1"/>
          </p:cNvPicPr>
          <p:nvPr/>
        </p:nvPicPr>
        <p:blipFill>
          <a:blip r:embed="rId2">
            <a:extLst/>
          </a:blip>
          <a:stretch>
            <a:fillRect/>
          </a:stretch>
        </p:blipFill>
        <p:spPr>
          <a:xfrm>
            <a:off x="558800" y="2222500"/>
            <a:ext cx="6362700" cy="7086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52"/>
                                        </p:tgtEl>
                                        <p:attrNameLst>
                                          <p:attrName>style.visibility</p:attrName>
                                        </p:attrNameLst>
                                      </p:cBhvr>
                                      <p:to>
                                        <p:strVal val="visible"/>
                                      </p:to>
                                    </p:set>
                                    <p:anim calcmode="lin" valueType="num">
                                      <p:cBhvr>
                                        <p:cTn id="7" dur="1000" fill="hold"/>
                                        <p:tgtEl>
                                          <p:spTgt spid="552"/>
                                        </p:tgtEl>
                                        <p:attrNameLst>
                                          <p:attrName>ppt_w</p:attrName>
                                        </p:attrNameLst>
                                      </p:cBhvr>
                                      <p:tavLst>
                                        <p:tav tm="0">
                                          <p:val>
                                            <p:fltVal val="0"/>
                                          </p:val>
                                        </p:tav>
                                        <p:tav tm="100000">
                                          <p:val>
                                            <p:strVal val="#ppt_w"/>
                                          </p:val>
                                        </p:tav>
                                      </p:tavLst>
                                    </p:anim>
                                    <p:anim calcmode="lin" valueType="num">
                                      <p:cBhvr>
                                        <p:cTn id="8" dur="100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2"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Example : Decorators for Robots"/>
          <p:cNvSpPr txBox="1"/>
          <p:nvPr>
            <p:ph type="title"/>
          </p:nvPr>
        </p:nvSpPr>
        <p:spPr>
          <a:prstGeom prst="rect">
            <a:avLst/>
          </a:prstGeom>
        </p:spPr>
        <p:txBody>
          <a:bodyPr/>
          <a:lstStyle/>
          <a:p>
            <a:pPr/>
            <a:r>
              <a:t>Example : Decorators for Robots</a:t>
            </a:r>
          </a:p>
        </p:txBody>
      </p:sp>
      <p:pic>
        <p:nvPicPr>
          <p:cNvPr id="556" name="droppedImage.pdf" descr="droppedImage.pdf"/>
          <p:cNvPicPr>
            <a:picLocks noChangeAspect="1"/>
          </p:cNvPicPr>
          <p:nvPr/>
        </p:nvPicPr>
        <p:blipFill>
          <a:blip r:embed="rId2">
            <a:extLst/>
          </a:blip>
          <a:stretch>
            <a:fillRect/>
          </a:stretch>
        </p:blipFill>
        <p:spPr>
          <a:xfrm>
            <a:off x="860773" y="2082800"/>
            <a:ext cx="11280427" cy="77978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Example : Decorated Robots"/>
          <p:cNvSpPr txBox="1"/>
          <p:nvPr>
            <p:ph type="title"/>
          </p:nvPr>
        </p:nvSpPr>
        <p:spPr>
          <a:prstGeom prst="rect">
            <a:avLst/>
          </a:prstGeom>
        </p:spPr>
        <p:txBody>
          <a:bodyPr/>
          <a:lstStyle/>
          <a:p>
            <a:pPr/>
            <a:r>
              <a:t>Example : Decorated Robots</a:t>
            </a:r>
          </a:p>
        </p:txBody>
      </p:sp>
      <p:sp>
        <p:nvSpPr>
          <p:cNvPr id="559" name="Robot bigOne = new Terminator();…"/>
          <p:cNvSpPr txBox="1"/>
          <p:nvPr/>
        </p:nvSpPr>
        <p:spPr>
          <a:xfrm>
            <a:off x="6724808" y="2222500"/>
            <a:ext cx="6172201" cy="716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400">
                <a:latin typeface="Consolas"/>
                <a:ea typeface="Consolas"/>
                <a:cs typeface="Consolas"/>
                <a:sym typeface="Consolas"/>
              </a:defRPr>
            </a:pPr>
            <a:r>
              <a:t>Robot bigOne = new Terminator();</a:t>
            </a:r>
          </a:p>
          <a:p>
            <a:pPr algn="l">
              <a:defRPr sz="2400">
                <a:latin typeface="Consolas"/>
                <a:ea typeface="Consolas"/>
                <a:cs typeface="Consolas"/>
                <a:sym typeface="Consolas"/>
              </a:defRPr>
            </a:pPr>
            <a:r>
              <a:t>Robot decoratedSmallOne = </a:t>
            </a:r>
          </a:p>
          <a:p>
            <a:pPr algn="l">
              <a:defRPr sz="2400">
                <a:latin typeface="Consolas"/>
                <a:ea typeface="Consolas"/>
                <a:cs typeface="Consolas"/>
                <a:sym typeface="Consolas"/>
              </a:defRPr>
            </a:pPr>
            <a:r>
              <a:t>  new Shield(</a:t>
            </a:r>
          </a:p>
          <a:p>
            <a:pPr algn="l">
              <a:defRPr sz="2400">
                <a:latin typeface="Consolas"/>
                <a:ea typeface="Consolas"/>
                <a:cs typeface="Consolas"/>
                <a:sym typeface="Consolas"/>
              </a:defRPr>
            </a:pPr>
            <a:r>
              <a:t>    new LaserGun(</a:t>
            </a:r>
          </a:p>
          <a:p>
            <a:pPr algn="l">
              <a:defRPr sz="2400">
                <a:latin typeface="Consolas"/>
                <a:ea typeface="Consolas"/>
                <a:cs typeface="Consolas"/>
                <a:sym typeface="Consolas"/>
              </a:defRPr>
            </a:pPr>
            <a:r>
              <a:t>      new PackOfCPU(</a:t>
            </a:r>
          </a:p>
          <a:p>
            <a:pPr algn="l">
              <a:defRPr sz="2400">
                <a:latin typeface="Consolas"/>
                <a:ea typeface="Consolas"/>
                <a:cs typeface="Consolas"/>
                <a:sym typeface="Consolas"/>
              </a:defRPr>
            </a:pPr>
            <a:r>
              <a:t>        new R2D2()</a:t>
            </a:r>
          </a:p>
          <a:p>
            <a:pPr algn="l">
              <a:defRPr sz="2400">
                <a:latin typeface="Consolas"/>
                <a:ea typeface="Consolas"/>
                <a:cs typeface="Consolas"/>
                <a:sym typeface="Consolas"/>
              </a:defRPr>
            </a:pPr>
            <a:r>
              <a:t>      )</a:t>
            </a:r>
          </a:p>
          <a:p>
            <a:pPr algn="l">
              <a:defRPr sz="2400">
                <a:latin typeface="Consolas"/>
                <a:ea typeface="Consolas"/>
                <a:cs typeface="Consolas"/>
                <a:sym typeface="Consolas"/>
              </a:defRPr>
            </a:pPr>
            <a:r>
              <a:t>    )</a:t>
            </a:r>
          </a:p>
          <a:p>
            <a:pPr algn="l">
              <a:defRPr sz="2400">
                <a:latin typeface="Consolas"/>
                <a:ea typeface="Consolas"/>
                <a:cs typeface="Consolas"/>
                <a:sym typeface="Consolas"/>
              </a:defRPr>
            </a:pPr>
            <a:r>
              <a:t>  );</a:t>
            </a:r>
          </a:p>
          <a:p>
            <a:pPr algn="l">
              <a:defRPr sz="2400">
                <a:latin typeface="Consolas"/>
                <a:ea typeface="Consolas"/>
                <a:cs typeface="Consolas"/>
                <a:sym typeface="Consolas"/>
              </a:defRPr>
            </a:pPr>
          </a:p>
          <a:p>
            <a:pPr algn="l">
              <a:defRPr sz="2400">
                <a:latin typeface="Consolas"/>
                <a:ea typeface="Consolas"/>
                <a:cs typeface="Consolas"/>
                <a:sym typeface="Consolas"/>
              </a:defRPr>
            </a:pPr>
            <a:r>
              <a:t>bigOne.fight();</a:t>
            </a:r>
          </a:p>
          <a:p>
            <a:pPr algn="l">
              <a:defRPr sz="2400">
                <a:latin typeface="Consolas"/>
                <a:ea typeface="Consolas"/>
                <a:cs typeface="Consolas"/>
                <a:sym typeface="Consolas"/>
              </a:defRPr>
            </a:pPr>
            <a:r>
              <a:t>decoratedSmallOne.fight();</a:t>
            </a:r>
          </a:p>
          <a:p>
            <a:pPr algn="l">
              <a:defRPr sz="2400">
                <a:latin typeface="Consolas"/>
                <a:ea typeface="Consolas"/>
                <a:cs typeface="Consolas"/>
                <a:sym typeface="Consolas"/>
              </a:defRPr>
            </a:pPr>
          </a:p>
          <a:p>
            <a:pPr algn="l">
              <a:defRPr sz="2400">
                <a:solidFill>
                  <a:srgbClr val="4F7A28"/>
                </a:solidFill>
                <a:latin typeface="Consolas"/>
                <a:ea typeface="Consolas"/>
                <a:cs typeface="Consolas"/>
                <a:sym typeface="Consolas"/>
              </a:defRPr>
            </a:pPr>
            <a:r>
              <a:t>--</a:t>
            </a:r>
          </a:p>
          <a:p>
            <a:pPr algn="l">
              <a:defRPr sz="2400">
                <a:solidFill>
                  <a:srgbClr val="4F7A28"/>
                </a:solidFill>
                <a:latin typeface="Consolas"/>
                <a:ea typeface="Consolas"/>
                <a:cs typeface="Consolas"/>
                <a:sym typeface="Consolas"/>
              </a:defRPr>
            </a:pPr>
            <a:r>
              <a:t>bigOne   &gt; useBigMuscles</a:t>
            </a:r>
          </a:p>
          <a:p>
            <a:pPr algn="l">
              <a:defRPr sz="2400">
                <a:solidFill>
                  <a:srgbClr val="4F7A28"/>
                </a:solidFill>
                <a:latin typeface="Consolas"/>
                <a:ea typeface="Consolas"/>
                <a:cs typeface="Consolas"/>
                <a:sym typeface="Consolas"/>
              </a:defRPr>
            </a:pPr>
            <a:r>
              <a:t>smallOne &gt; makeFunnySounds, useExtraCPUsToBeSmart, aimAndShoot, protectMe</a:t>
            </a:r>
          </a:p>
          <a:p>
            <a:pPr algn="l">
              <a:defRPr sz="2400">
                <a:solidFill>
                  <a:srgbClr val="4F7A28"/>
                </a:solidFill>
                <a:latin typeface="Consolas"/>
                <a:ea typeface="Consolas"/>
                <a:cs typeface="Consolas"/>
                <a:sym typeface="Consolas"/>
              </a:defRPr>
            </a:pPr>
          </a:p>
          <a:p>
            <a:pPr algn="l">
              <a:defRPr sz="2400">
                <a:solidFill>
                  <a:srgbClr val="4F7A28"/>
                </a:solidFill>
                <a:latin typeface="Consolas"/>
                <a:ea typeface="Consolas"/>
                <a:cs typeface="Consolas"/>
                <a:sym typeface="Consolas"/>
              </a:defRPr>
            </a:pPr>
            <a:r>
              <a:t>decoratedSmallOne wins.</a:t>
            </a:r>
          </a:p>
        </p:txBody>
      </p:sp>
      <p:pic>
        <p:nvPicPr>
          <p:cNvPr id="560" name="droppedImage.pdf" descr="droppedImage.pdf"/>
          <p:cNvPicPr>
            <a:picLocks noChangeAspect="1"/>
          </p:cNvPicPr>
          <p:nvPr/>
        </p:nvPicPr>
        <p:blipFill>
          <a:blip r:embed="rId2">
            <a:extLst/>
          </a:blip>
          <a:stretch>
            <a:fillRect/>
          </a:stretch>
        </p:blipFill>
        <p:spPr>
          <a:xfrm>
            <a:off x="63500" y="2222500"/>
            <a:ext cx="6362700" cy="7086600"/>
          </a:xfrm>
          <a:prstGeom prst="rect">
            <a:avLst/>
          </a:prstGeom>
          <a:ln w="12700">
            <a:miter lim="400000"/>
          </a:ln>
        </p:spPr>
      </p:pic>
      <p:pic>
        <p:nvPicPr>
          <p:cNvPr id="561" name="droppedImage.pdf" descr="droppedImage.pdf"/>
          <p:cNvPicPr>
            <a:picLocks noChangeAspect="1"/>
          </p:cNvPicPr>
          <p:nvPr/>
        </p:nvPicPr>
        <p:blipFill>
          <a:blip r:embed="rId3">
            <a:extLst/>
          </a:blip>
          <a:stretch>
            <a:fillRect/>
          </a:stretch>
        </p:blipFill>
        <p:spPr>
          <a:xfrm>
            <a:off x="3873500" y="7493000"/>
            <a:ext cx="1054100" cy="1219200"/>
          </a:xfrm>
          <a:prstGeom prst="rect">
            <a:avLst/>
          </a:prstGeom>
          <a:ln w="12700">
            <a:miter lim="400000"/>
          </a:ln>
        </p:spPr>
      </p:pic>
      <p:pic>
        <p:nvPicPr>
          <p:cNvPr id="562" name="droppedImage.pdf" descr="droppedImage.pdf"/>
          <p:cNvPicPr>
            <a:picLocks noChangeAspect="1"/>
          </p:cNvPicPr>
          <p:nvPr/>
        </p:nvPicPr>
        <p:blipFill>
          <a:blip r:embed="rId4">
            <a:extLst/>
          </a:blip>
          <a:stretch>
            <a:fillRect/>
          </a:stretch>
        </p:blipFill>
        <p:spPr>
          <a:xfrm rot="33047">
            <a:off x="5228816" y="8289480"/>
            <a:ext cx="876301" cy="876301"/>
          </a:xfrm>
          <a:prstGeom prst="rect">
            <a:avLst/>
          </a:prstGeom>
          <a:ln w="12700">
            <a:miter lim="400000"/>
          </a:ln>
        </p:spPr>
      </p:pic>
      <p:pic>
        <p:nvPicPr>
          <p:cNvPr id="563" name="droppedImage.pdf" descr="droppedImage.pdf"/>
          <p:cNvPicPr>
            <a:picLocks noChangeAspect="1"/>
          </p:cNvPicPr>
          <p:nvPr/>
        </p:nvPicPr>
        <p:blipFill>
          <a:blip r:embed="rId5">
            <a:extLst/>
          </a:blip>
          <a:stretch>
            <a:fillRect/>
          </a:stretch>
        </p:blipFill>
        <p:spPr>
          <a:xfrm>
            <a:off x="4178300" y="8115300"/>
            <a:ext cx="1219200" cy="1219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59"/>
                                        </p:tgtEl>
                                        <p:attrNameLst>
                                          <p:attrName>style.visibility</p:attrName>
                                        </p:attrNameLst>
                                      </p:cBhvr>
                                      <p:to>
                                        <p:strVal val="visible"/>
                                      </p:to>
                                    </p:set>
                                    <p:anim calcmode="lin" valueType="num">
                                      <p:cBhvr>
                                        <p:cTn id="7" dur="1000" fill="hold"/>
                                        <p:tgtEl>
                                          <p:spTgt spid="559"/>
                                        </p:tgtEl>
                                        <p:attrNameLst>
                                          <p:attrName>ppt_w</p:attrName>
                                        </p:attrNameLst>
                                      </p:cBhvr>
                                      <p:tavLst>
                                        <p:tav tm="0">
                                          <p:val>
                                            <p:fltVal val="0"/>
                                          </p:val>
                                        </p:tav>
                                        <p:tav tm="100000">
                                          <p:val>
                                            <p:strVal val="#ppt_w"/>
                                          </p:val>
                                        </p:tav>
                                      </p:tavLst>
                                    </p:anim>
                                    <p:anim calcmode="lin" valueType="num">
                                      <p:cBhvr>
                                        <p:cTn id="8" dur="1000" fill="hold"/>
                                        <p:tgtEl>
                                          <p:spTgt spid="5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9"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Invocation Chain"/>
          <p:cNvSpPr txBox="1"/>
          <p:nvPr>
            <p:ph type="title"/>
          </p:nvPr>
        </p:nvSpPr>
        <p:spPr>
          <a:prstGeom prst="rect">
            <a:avLst/>
          </a:prstGeom>
        </p:spPr>
        <p:txBody>
          <a:bodyPr/>
          <a:lstStyle/>
          <a:p>
            <a:pPr/>
            <a:r>
              <a:t>Invocation Chain</a:t>
            </a:r>
          </a:p>
        </p:txBody>
      </p:sp>
      <p:pic>
        <p:nvPicPr>
          <p:cNvPr id="566" name="droppedImage.pdf" descr="droppedImage.pdf"/>
          <p:cNvPicPr>
            <a:picLocks noChangeAspect="1"/>
          </p:cNvPicPr>
          <p:nvPr/>
        </p:nvPicPr>
        <p:blipFill>
          <a:blip r:embed="rId2">
            <a:extLst/>
          </a:blip>
          <a:stretch>
            <a:fillRect/>
          </a:stretch>
        </p:blipFill>
        <p:spPr>
          <a:xfrm>
            <a:off x="419100" y="2476500"/>
            <a:ext cx="12153900" cy="4457700"/>
          </a:xfrm>
          <a:prstGeom prst="rect">
            <a:avLst/>
          </a:prstGeom>
          <a:ln w="12700">
            <a:miter lim="400000"/>
          </a:ln>
        </p:spPr>
      </p:pic>
      <p:sp>
        <p:nvSpPr>
          <p:cNvPr id="567" name="decoratedSmallOne.fight()…"/>
          <p:cNvSpPr txBox="1"/>
          <p:nvPr/>
        </p:nvSpPr>
        <p:spPr>
          <a:xfrm>
            <a:off x="565308" y="6997700"/>
            <a:ext cx="11239501"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400">
                <a:latin typeface="Consolas"/>
                <a:ea typeface="Consolas"/>
                <a:cs typeface="Consolas"/>
                <a:sym typeface="Consolas"/>
              </a:defRPr>
            </a:pPr>
            <a:r>
              <a:t>decoratedSmallOne.fight()</a:t>
            </a:r>
          </a:p>
          <a:p>
            <a:pPr algn="l">
              <a:defRPr sz="2400">
                <a:latin typeface="Consolas"/>
                <a:ea typeface="Consolas"/>
                <a:cs typeface="Consolas"/>
                <a:sym typeface="Consolas"/>
              </a:defRPr>
            </a:pPr>
            <a:r>
              <a:t>-&gt; shield.fight();</a:t>
            </a:r>
          </a:p>
          <a:p>
            <a:pPr algn="l">
              <a:defRPr sz="2400">
                <a:latin typeface="Consolas"/>
                <a:ea typeface="Consolas"/>
                <a:cs typeface="Consolas"/>
                <a:sym typeface="Consolas"/>
              </a:defRPr>
            </a:pPr>
            <a:r>
              <a:t>-&gt; laserGun.fight() + protectMe;</a:t>
            </a:r>
          </a:p>
          <a:p>
            <a:pPr algn="l">
              <a:defRPr sz="2400">
                <a:latin typeface="Consolas"/>
                <a:ea typeface="Consolas"/>
                <a:cs typeface="Consolas"/>
                <a:sym typeface="Consolas"/>
              </a:defRPr>
            </a:pPr>
            <a:r>
              <a:t>-&gt; packOfCPUs.fight() + aimAndShoot + protectMe</a:t>
            </a:r>
          </a:p>
          <a:p>
            <a:pPr algn="l">
              <a:defRPr sz="2400">
                <a:latin typeface="Consolas"/>
                <a:ea typeface="Consolas"/>
                <a:cs typeface="Consolas"/>
                <a:sym typeface="Consolas"/>
              </a:defRPr>
            </a:pPr>
            <a:r>
              <a:t>-&gt; R2D2.fight() + useExtraCPUsToBeSmart + aimAndShoot + protectMe</a:t>
            </a:r>
          </a:p>
          <a:p>
            <a:pPr algn="l">
              <a:defRPr sz="2400">
                <a:latin typeface="Consolas"/>
                <a:ea typeface="Consolas"/>
                <a:cs typeface="Consolas"/>
                <a:sym typeface="Consolas"/>
              </a:defRPr>
            </a:pPr>
            <a:r>
              <a:t>-&gt; makeFunnySounds + useExtraCPUsToBeSmart + aimAndShoot + protectMe.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67"/>
                                        </p:tgtEl>
                                        <p:attrNameLst>
                                          <p:attrName>style.visibility</p:attrName>
                                        </p:attrNameLst>
                                      </p:cBhvr>
                                      <p:to>
                                        <p:strVal val="visible"/>
                                      </p:to>
                                    </p:set>
                                    <p:anim calcmode="lin" valueType="num">
                                      <p:cBhvr>
                                        <p:cTn id="7" dur="1000" fill="hold"/>
                                        <p:tgtEl>
                                          <p:spTgt spid="567"/>
                                        </p:tgtEl>
                                        <p:attrNameLst>
                                          <p:attrName>ppt_w</p:attrName>
                                        </p:attrNameLst>
                                      </p:cBhvr>
                                      <p:tavLst>
                                        <p:tav tm="0">
                                          <p:val>
                                            <p:fltVal val="0"/>
                                          </p:val>
                                        </p:tav>
                                        <p:tav tm="100000">
                                          <p:val>
                                            <p:strVal val="#ppt_w"/>
                                          </p:val>
                                        </p:tav>
                                      </p:tavLst>
                                    </p:anim>
                                    <p:anim calcmode="lin" valueType="num">
                                      <p:cBhvr>
                                        <p:cTn id="8" dur="1000" fill="hold"/>
                                        <p:tgtEl>
                                          <p:spTgt spid="5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7"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569" name="Example: 02-FileIOExample (2)"/>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rPr>
              <a:t>02-FileIOExample</a:t>
            </a:r>
            <a:r>
              <a:t> (2)</a:t>
            </a:r>
          </a:p>
        </p:txBody>
      </p:sp>
      <p:pic>
        <p:nvPicPr>
          <p:cNvPr id="570" name="droppedImage.png" descr="droppedImage.png"/>
          <p:cNvPicPr>
            <a:picLocks noChangeAspect="1"/>
          </p:cNvPicPr>
          <p:nvPr/>
        </p:nvPicPr>
        <p:blipFill>
          <a:blip r:embed="rId2">
            <a:extLst/>
          </a:blip>
          <a:stretch>
            <a:fillRect/>
          </a:stretch>
        </p:blipFill>
        <p:spPr>
          <a:xfrm>
            <a:off x="8039100" y="5416550"/>
            <a:ext cx="3517900" cy="35179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Binary vs Character-Oriented IOs"/>
          <p:cNvSpPr txBox="1"/>
          <p:nvPr>
            <p:ph type="title"/>
          </p:nvPr>
        </p:nvSpPr>
        <p:spPr>
          <a:xfrm>
            <a:off x="571500" y="1219200"/>
            <a:ext cx="11861800" cy="2336800"/>
          </a:xfrm>
          <a:prstGeom prst="rect">
            <a:avLst/>
          </a:prstGeom>
        </p:spPr>
        <p:txBody>
          <a:bodyPr/>
          <a:lstStyle>
            <a:lvl1pPr algn="ctr">
              <a:defRPr sz="6000"/>
            </a:lvl1pPr>
          </a:lstStyle>
          <a:p>
            <a:pPr/>
            <a:r>
              <a:t>Binary vs Character-Oriented IOs</a:t>
            </a:r>
          </a:p>
        </p:txBody>
      </p:sp>
      <p:pic>
        <p:nvPicPr>
          <p:cNvPr id="573" name="droppedImage.png" descr="droppedImage.png"/>
          <p:cNvPicPr>
            <a:picLocks noChangeAspect="1"/>
          </p:cNvPicPr>
          <p:nvPr/>
        </p:nvPicPr>
        <p:blipFill>
          <a:blip r:embed="rId2">
            <a:extLst/>
          </a:blip>
          <a:stretch>
            <a:fillRect/>
          </a:stretch>
        </p:blipFill>
        <p:spPr>
          <a:xfrm>
            <a:off x="2438400" y="3721100"/>
            <a:ext cx="8128000" cy="541020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Classes in the java.io package (1)"/>
          <p:cNvSpPr txBox="1"/>
          <p:nvPr>
            <p:ph type="title"/>
          </p:nvPr>
        </p:nvSpPr>
        <p:spPr>
          <a:prstGeom prst="rect">
            <a:avLst/>
          </a:prstGeom>
        </p:spPr>
        <p:txBody>
          <a:bodyPr/>
          <a:lstStyle/>
          <a:p>
            <a:pPr/>
            <a:r>
              <a:t>Classes in the </a:t>
            </a:r>
            <a:r>
              <a:rPr>
                <a:latin typeface="Consolas"/>
                <a:ea typeface="Consolas"/>
                <a:cs typeface="Consolas"/>
                <a:sym typeface="Consolas"/>
              </a:rPr>
              <a:t>java.io</a:t>
            </a:r>
            <a:r>
              <a:t> package (1)</a:t>
            </a:r>
          </a:p>
        </p:txBody>
      </p:sp>
      <p:grpSp>
        <p:nvGrpSpPr>
          <p:cNvPr id="582" name="Group"/>
          <p:cNvGrpSpPr/>
          <p:nvPr/>
        </p:nvGrpSpPr>
        <p:grpSpPr>
          <a:xfrm>
            <a:off x="914400" y="2286000"/>
            <a:ext cx="5143500" cy="7175500"/>
            <a:chOff x="0" y="0"/>
            <a:chExt cx="5143500" cy="7175500"/>
          </a:xfrm>
        </p:grpSpPr>
        <p:sp>
          <p:nvSpPr>
            <p:cNvPr id="576" name="ByteArrayInputStream"/>
            <p:cNvSpPr/>
            <p:nvPr/>
          </p:nvSpPr>
          <p:spPr>
            <a:xfrm>
              <a:off x="292100" y="24892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ByteArrayInputStream</a:t>
              </a:r>
            </a:p>
          </p:txBody>
        </p:sp>
        <p:sp>
          <p:nvSpPr>
            <p:cNvPr id="577" name="InputStream"/>
            <p:cNvSpPr/>
            <p:nvPr/>
          </p:nvSpPr>
          <p:spPr>
            <a:xfrm>
              <a:off x="0" y="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InputStream</a:t>
              </a:r>
            </a:p>
          </p:txBody>
        </p:sp>
        <p:sp>
          <p:nvSpPr>
            <p:cNvPr id="578" name="FileInputStream"/>
            <p:cNvSpPr/>
            <p:nvPr/>
          </p:nvSpPr>
          <p:spPr>
            <a:xfrm>
              <a:off x="292100" y="13081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FileInputStream</a:t>
              </a:r>
            </a:p>
          </p:txBody>
        </p:sp>
        <p:sp>
          <p:nvSpPr>
            <p:cNvPr id="579" name="PipedInputStream"/>
            <p:cNvSpPr/>
            <p:nvPr/>
          </p:nvSpPr>
          <p:spPr>
            <a:xfrm>
              <a:off x="292100" y="36703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PipedInputStream</a:t>
              </a:r>
            </a:p>
          </p:txBody>
        </p:sp>
        <p:sp>
          <p:nvSpPr>
            <p:cNvPr id="580" name="FilterInputStream"/>
            <p:cNvSpPr/>
            <p:nvPr/>
          </p:nvSpPr>
          <p:spPr>
            <a:xfrm>
              <a:off x="292100" y="4851400"/>
              <a:ext cx="4584700" cy="1003300"/>
            </a:xfrm>
            <a:prstGeom prst="roundRect">
              <a:avLst>
                <a:gd name="adj" fmla="val 11392"/>
              </a:avLst>
            </a:prstGeom>
            <a:solidFill>
              <a:srgbClr val="A8C6FE"/>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FilterInputStream</a:t>
              </a:r>
            </a:p>
          </p:txBody>
        </p:sp>
        <p:sp>
          <p:nvSpPr>
            <p:cNvPr id="581" name="BufferedInputStream"/>
            <p:cNvSpPr/>
            <p:nvPr/>
          </p:nvSpPr>
          <p:spPr>
            <a:xfrm>
              <a:off x="558800" y="61722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BufferedInputStream</a:t>
              </a:r>
            </a:p>
          </p:txBody>
        </p:sp>
      </p:grpSp>
      <p:grpSp>
        <p:nvGrpSpPr>
          <p:cNvPr id="589" name="Group"/>
          <p:cNvGrpSpPr/>
          <p:nvPr/>
        </p:nvGrpSpPr>
        <p:grpSpPr>
          <a:xfrm>
            <a:off x="6946900" y="2286000"/>
            <a:ext cx="5143500" cy="7175500"/>
            <a:chOff x="0" y="0"/>
            <a:chExt cx="5143500" cy="7175500"/>
          </a:xfrm>
        </p:grpSpPr>
        <p:sp>
          <p:nvSpPr>
            <p:cNvPr id="583" name="ByteArrayOutputStream"/>
            <p:cNvSpPr/>
            <p:nvPr/>
          </p:nvSpPr>
          <p:spPr>
            <a:xfrm>
              <a:off x="292100" y="24892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ByteArrayOutputStream</a:t>
              </a:r>
            </a:p>
          </p:txBody>
        </p:sp>
        <p:sp>
          <p:nvSpPr>
            <p:cNvPr id="584" name="OutputStream"/>
            <p:cNvSpPr/>
            <p:nvPr/>
          </p:nvSpPr>
          <p:spPr>
            <a:xfrm>
              <a:off x="0" y="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OutputStream</a:t>
              </a:r>
            </a:p>
          </p:txBody>
        </p:sp>
        <p:sp>
          <p:nvSpPr>
            <p:cNvPr id="585" name="FileOutputStream"/>
            <p:cNvSpPr/>
            <p:nvPr/>
          </p:nvSpPr>
          <p:spPr>
            <a:xfrm>
              <a:off x="292100" y="13081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FileOutputStream</a:t>
              </a:r>
            </a:p>
          </p:txBody>
        </p:sp>
        <p:sp>
          <p:nvSpPr>
            <p:cNvPr id="586" name="PipedOutputStream"/>
            <p:cNvSpPr/>
            <p:nvPr/>
          </p:nvSpPr>
          <p:spPr>
            <a:xfrm>
              <a:off x="292100" y="36703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PipedOutputStream</a:t>
              </a:r>
            </a:p>
          </p:txBody>
        </p:sp>
        <p:sp>
          <p:nvSpPr>
            <p:cNvPr id="587" name="FilterOutputStream"/>
            <p:cNvSpPr/>
            <p:nvPr/>
          </p:nvSpPr>
          <p:spPr>
            <a:xfrm>
              <a:off x="292100" y="4851400"/>
              <a:ext cx="4584700" cy="1003300"/>
            </a:xfrm>
            <a:prstGeom prst="roundRect">
              <a:avLst>
                <a:gd name="adj" fmla="val 11392"/>
              </a:avLst>
            </a:prstGeom>
            <a:solidFill>
              <a:srgbClr val="A8C6FE"/>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FilterOutputStream</a:t>
              </a:r>
            </a:p>
          </p:txBody>
        </p:sp>
        <p:sp>
          <p:nvSpPr>
            <p:cNvPr id="588" name="BufferedOutputStream"/>
            <p:cNvSpPr/>
            <p:nvPr/>
          </p:nvSpPr>
          <p:spPr>
            <a:xfrm>
              <a:off x="558800" y="61722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BufferedOutputStream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82"/>
                                        </p:tgtEl>
                                        <p:attrNameLst>
                                          <p:attrName>style.visibility</p:attrName>
                                        </p:attrNameLst>
                                      </p:cBhvr>
                                      <p:to>
                                        <p:strVal val="visible"/>
                                      </p:to>
                                    </p:set>
                                    <p:anim calcmode="lin" valueType="num">
                                      <p:cBhvr>
                                        <p:cTn id="7" dur="1000" fill="hold"/>
                                        <p:tgtEl>
                                          <p:spTgt spid="582"/>
                                        </p:tgtEl>
                                        <p:attrNameLst>
                                          <p:attrName>ppt_w</p:attrName>
                                        </p:attrNameLst>
                                      </p:cBhvr>
                                      <p:tavLst>
                                        <p:tav tm="0">
                                          <p:val>
                                            <p:fltVal val="0"/>
                                          </p:val>
                                        </p:tav>
                                        <p:tav tm="100000">
                                          <p:val>
                                            <p:strVal val="#ppt_w"/>
                                          </p:val>
                                        </p:tav>
                                      </p:tavLst>
                                    </p:anim>
                                    <p:anim calcmode="lin" valueType="num">
                                      <p:cBhvr>
                                        <p:cTn id="8" dur="1000" fill="hold"/>
                                        <p:tgtEl>
                                          <p:spTgt spid="58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589"/>
                                        </p:tgtEl>
                                        <p:attrNameLst>
                                          <p:attrName>style.visibility</p:attrName>
                                        </p:attrNameLst>
                                      </p:cBhvr>
                                      <p:to>
                                        <p:strVal val="visible"/>
                                      </p:to>
                                    </p:set>
                                    <p:anim calcmode="lin" valueType="num">
                                      <p:cBhvr>
                                        <p:cTn id="13" dur="1000" fill="hold"/>
                                        <p:tgtEl>
                                          <p:spTgt spid="589"/>
                                        </p:tgtEl>
                                        <p:attrNameLst>
                                          <p:attrName>ppt_w</p:attrName>
                                        </p:attrNameLst>
                                      </p:cBhvr>
                                      <p:tavLst>
                                        <p:tav tm="0">
                                          <p:val>
                                            <p:fltVal val="0"/>
                                          </p:val>
                                        </p:tav>
                                        <p:tav tm="100000">
                                          <p:val>
                                            <p:strVal val="#ppt_w"/>
                                          </p:val>
                                        </p:tav>
                                      </p:tavLst>
                                    </p:anim>
                                    <p:anim calcmode="lin" valueType="num">
                                      <p:cBhvr>
                                        <p:cTn id="14" dur="1000" fill="hold"/>
                                        <p:tgtEl>
                                          <p:spTgt spid="5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 grpId="2"/>
      <p:bldP build="whole" bldLvl="1" animBg="1" rev="0" advAuto="0" spid="582"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Classes in the java.io package (2)"/>
          <p:cNvSpPr txBox="1"/>
          <p:nvPr>
            <p:ph type="title"/>
          </p:nvPr>
        </p:nvSpPr>
        <p:spPr>
          <a:prstGeom prst="rect">
            <a:avLst/>
          </a:prstGeom>
        </p:spPr>
        <p:txBody>
          <a:bodyPr/>
          <a:lstStyle/>
          <a:p>
            <a:pPr/>
            <a:r>
              <a:t>Classes in the </a:t>
            </a:r>
            <a:r>
              <a:rPr>
                <a:latin typeface="Consolas"/>
                <a:ea typeface="Consolas"/>
                <a:cs typeface="Consolas"/>
                <a:sym typeface="Consolas"/>
              </a:rPr>
              <a:t>java.io</a:t>
            </a:r>
            <a:r>
              <a:t> package (2)</a:t>
            </a:r>
          </a:p>
        </p:txBody>
      </p:sp>
      <p:grpSp>
        <p:nvGrpSpPr>
          <p:cNvPr id="598" name="Group"/>
          <p:cNvGrpSpPr/>
          <p:nvPr/>
        </p:nvGrpSpPr>
        <p:grpSpPr>
          <a:xfrm>
            <a:off x="431800" y="2273300"/>
            <a:ext cx="5143500" cy="7175500"/>
            <a:chOff x="0" y="0"/>
            <a:chExt cx="5143500" cy="7175500"/>
          </a:xfrm>
        </p:grpSpPr>
        <p:sp>
          <p:nvSpPr>
            <p:cNvPr id="592" name="CharArrayReader"/>
            <p:cNvSpPr/>
            <p:nvPr/>
          </p:nvSpPr>
          <p:spPr>
            <a:xfrm>
              <a:off x="292100" y="24892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CharArrayReader</a:t>
              </a:r>
            </a:p>
          </p:txBody>
        </p:sp>
        <p:sp>
          <p:nvSpPr>
            <p:cNvPr id="593" name="Reader"/>
            <p:cNvSpPr/>
            <p:nvPr/>
          </p:nvSpPr>
          <p:spPr>
            <a:xfrm>
              <a:off x="0" y="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Reader</a:t>
              </a:r>
            </a:p>
          </p:txBody>
        </p:sp>
        <p:sp>
          <p:nvSpPr>
            <p:cNvPr id="594" name="FileReader"/>
            <p:cNvSpPr/>
            <p:nvPr/>
          </p:nvSpPr>
          <p:spPr>
            <a:xfrm>
              <a:off x="292100" y="13081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FileReader</a:t>
              </a:r>
            </a:p>
          </p:txBody>
        </p:sp>
        <p:sp>
          <p:nvSpPr>
            <p:cNvPr id="595" name="StringReader"/>
            <p:cNvSpPr/>
            <p:nvPr/>
          </p:nvSpPr>
          <p:spPr>
            <a:xfrm>
              <a:off x="292100" y="36703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StringReader</a:t>
              </a:r>
            </a:p>
          </p:txBody>
        </p:sp>
        <p:sp>
          <p:nvSpPr>
            <p:cNvPr id="596" name="FilterReader"/>
            <p:cNvSpPr/>
            <p:nvPr/>
          </p:nvSpPr>
          <p:spPr>
            <a:xfrm>
              <a:off x="292100" y="4851400"/>
              <a:ext cx="4584700" cy="1003300"/>
            </a:xfrm>
            <a:prstGeom prst="roundRect">
              <a:avLst>
                <a:gd name="adj" fmla="val 11392"/>
              </a:avLst>
            </a:prstGeom>
            <a:solidFill>
              <a:srgbClr val="A8C6FE"/>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FilterReader</a:t>
              </a:r>
            </a:p>
          </p:txBody>
        </p:sp>
        <p:sp>
          <p:nvSpPr>
            <p:cNvPr id="597" name="BufferedReader"/>
            <p:cNvSpPr/>
            <p:nvPr/>
          </p:nvSpPr>
          <p:spPr>
            <a:xfrm>
              <a:off x="558800" y="61722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BufferedReader</a:t>
              </a:r>
            </a:p>
          </p:txBody>
        </p:sp>
      </p:grpSp>
      <p:grpSp>
        <p:nvGrpSpPr>
          <p:cNvPr id="606" name="Group"/>
          <p:cNvGrpSpPr/>
          <p:nvPr/>
        </p:nvGrpSpPr>
        <p:grpSpPr>
          <a:xfrm>
            <a:off x="6464300" y="2273300"/>
            <a:ext cx="6362700" cy="7175500"/>
            <a:chOff x="0" y="0"/>
            <a:chExt cx="6362700" cy="7175500"/>
          </a:xfrm>
        </p:grpSpPr>
        <p:sp>
          <p:nvSpPr>
            <p:cNvPr id="599" name="CharArrayWriter"/>
            <p:cNvSpPr/>
            <p:nvPr/>
          </p:nvSpPr>
          <p:spPr>
            <a:xfrm>
              <a:off x="292100" y="24892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CharArrayWriter</a:t>
              </a:r>
            </a:p>
          </p:txBody>
        </p:sp>
        <p:sp>
          <p:nvSpPr>
            <p:cNvPr id="600" name="Writer"/>
            <p:cNvSpPr/>
            <p:nvPr/>
          </p:nvSpPr>
          <p:spPr>
            <a:xfrm>
              <a:off x="0" y="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Writer</a:t>
              </a:r>
            </a:p>
          </p:txBody>
        </p:sp>
        <p:sp>
          <p:nvSpPr>
            <p:cNvPr id="601" name="FileWriter"/>
            <p:cNvSpPr/>
            <p:nvPr/>
          </p:nvSpPr>
          <p:spPr>
            <a:xfrm>
              <a:off x="292100" y="13081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FileWriter</a:t>
              </a:r>
            </a:p>
          </p:txBody>
        </p:sp>
        <p:sp>
          <p:nvSpPr>
            <p:cNvPr id="602" name="StringWriter"/>
            <p:cNvSpPr/>
            <p:nvPr/>
          </p:nvSpPr>
          <p:spPr>
            <a:xfrm>
              <a:off x="292100" y="3670300"/>
              <a:ext cx="4584700" cy="1003300"/>
            </a:xfrm>
            <a:prstGeom prst="roundRect">
              <a:avLst>
                <a:gd name="adj" fmla="val 11392"/>
              </a:avLst>
            </a:prstGeom>
            <a:solidFill>
              <a:srgbClr val="CBCBCB"/>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StringWriter</a:t>
              </a:r>
            </a:p>
          </p:txBody>
        </p:sp>
        <p:sp>
          <p:nvSpPr>
            <p:cNvPr id="603" name="FilterWriter"/>
            <p:cNvSpPr/>
            <p:nvPr/>
          </p:nvSpPr>
          <p:spPr>
            <a:xfrm>
              <a:off x="292100" y="4851400"/>
              <a:ext cx="4584700" cy="1003300"/>
            </a:xfrm>
            <a:prstGeom prst="roundRect">
              <a:avLst>
                <a:gd name="adj" fmla="val 11392"/>
              </a:avLst>
            </a:prstGeom>
            <a:solidFill>
              <a:srgbClr val="A8C6FE"/>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FilterWriter</a:t>
              </a:r>
            </a:p>
          </p:txBody>
        </p:sp>
        <p:sp>
          <p:nvSpPr>
            <p:cNvPr id="604" name="BufferedWriter"/>
            <p:cNvSpPr/>
            <p:nvPr/>
          </p:nvSpPr>
          <p:spPr>
            <a:xfrm>
              <a:off x="508000" y="6172200"/>
              <a:ext cx="45847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BufferedWriter</a:t>
              </a:r>
            </a:p>
          </p:txBody>
        </p:sp>
        <p:sp>
          <p:nvSpPr>
            <p:cNvPr id="605" name="PrintWriter"/>
            <p:cNvSpPr/>
            <p:nvPr/>
          </p:nvSpPr>
          <p:spPr>
            <a:xfrm>
              <a:off x="3517900" y="457200"/>
              <a:ext cx="2844800" cy="1003300"/>
            </a:xfrm>
            <a:prstGeom prst="roundRect">
              <a:avLst>
                <a:gd name="adj" fmla="val 11392"/>
              </a:avLst>
            </a:prstGeom>
            <a:solidFill>
              <a:srgbClr val="FEC700"/>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atin typeface="Lucida Console"/>
                  <a:ea typeface="Lucida Console"/>
                  <a:cs typeface="Lucida Console"/>
                  <a:sym typeface="Lucida Console"/>
                </a:defRPr>
              </a:lvl1pPr>
            </a:lstStyle>
            <a:p>
              <a:pPr/>
              <a:r>
                <a:t>PrintWriter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98"/>
                                        </p:tgtEl>
                                        <p:attrNameLst>
                                          <p:attrName>style.visibility</p:attrName>
                                        </p:attrNameLst>
                                      </p:cBhvr>
                                      <p:to>
                                        <p:strVal val="visible"/>
                                      </p:to>
                                    </p:set>
                                    <p:anim calcmode="lin" valueType="num">
                                      <p:cBhvr>
                                        <p:cTn id="7" dur="1000" fill="hold"/>
                                        <p:tgtEl>
                                          <p:spTgt spid="598"/>
                                        </p:tgtEl>
                                        <p:attrNameLst>
                                          <p:attrName>ppt_w</p:attrName>
                                        </p:attrNameLst>
                                      </p:cBhvr>
                                      <p:tavLst>
                                        <p:tav tm="0">
                                          <p:val>
                                            <p:fltVal val="0"/>
                                          </p:val>
                                        </p:tav>
                                        <p:tav tm="100000">
                                          <p:val>
                                            <p:strVal val="#ppt_w"/>
                                          </p:val>
                                        </p:tav>
                                      </p:tavLst>
                                    </p:anim>
                                    <p:anim calcmode="lin" valueType="num">
                                      <p:cBhvr>
                                        <p:cTn id="8" dur="1000" fill="hold"/>
                                        <p:tgtEl>
                                          <p:spTgt spid="59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06"/>
                                        </p:tgtEl>
                                        <p:attrNameLst>
                                          <p:attrName>style.visibility</p:attrName>
                                        </p:attrNameLst>
                                      </p:cBhvr>
                                      <p:to>
                                        <p:strVal val="visible"/>
                                      </p:to>
                                    </p:set>
                                    <p:anim calcmode="lin" valueType="num">
                                      <p:cBhvr>
                                        <p:cTn id="13" dur="1000" fill="hold"/>
                                        <p:tgtEl>
                                          <p:spTgt spid="606"/>
                                        </p:tgtEl>
                                        <p:attrNameLst>
                                          <p:attrName>ppt_w</p:attrName>
                                        </p:attrNameLst>
                                      </p:cBhvr>
                                      <p:tavLst>
                                        <p:tav tm="0">
                                          <p:val>
                                            <p:fltVal val="0"/>
                                          </p:val>
                                        </p:tav>
                                        <p:tav tm="100000">
                                          <p:val>
                                            <p:strVal val="#ppt_w"/>
                                          </p:val>
                                        </p:tav>
                                      </p:tavLst>
                                    </p:anim>
                                    <p:anim calcmode="lin" valueType="num">
                                      <p:cBhvr>
                                        <p:cTn id="14" dur="1000" fill="hold"/>
                                        <p:tgtEl>
                                          <p:spTgt spid="6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8" grpId="1"/>
      <p:bldP build="whole" bldLvl="1" animBg="1" rev="0" advAuto="0" spid="606"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extLst/>
          </a:blip>
          <a:stretch>
            <a:fillRect/>
          </a:stretch>
        </p:blipFill>
        <p:spPr>
          <a:xfrm>
            <a:off x="83128" y="172786"/>
            <a:ext cx="4233712" cy="4596601"/>
          </a:xfrm>
          <a:prstGeom prst="rect">
            <a:avLst/>
          </a:prstGeom>
          <a:ln w="12700">
            <a:miter lim="400000"/>
          </a:ln>
        </p:spPr>
      </p:pic>
      <p:pic>
        <p:nvPicPr>
          <p:cNvPr id="243" name="Image" descr="Image"/>
          <p:cNvPicPr>
            <a:picLocks noChangeAspect="1"/>
          </p:cNvPicPr>
          <p:nvPr/>
        </p:nvPicPr>
        <p:blipFill>
          <a:blip r:embed="rId3">
            <a:extLst/>
          </a:blip>
          <a:stretch>
            <a:fillRect/>
          </a:stretch>
        </p:blipFill>
        <p:spPr>
          <a:xfrm>
            <a:off x="4423907" y="470836"/>
            <a:ext cx="9334501" cy="4000501"/>
          </a:xfrm>
          <a:prstGeom prst="rect">
            <a:avLst/>
          </a:prstGeom>
          <a:ln w="12700">
            <a:miter lim="400000"/>
          </a:ln>
        </p:spPr>
      </p:pic>
      <p:pic>
        <p:nvPicPr>
          <p:cNvPr id="244" name="Image" descr="Image"/>
          <p:cNvPicPr>
            <a:picLocks noChangeAspect="1"/>
          </p:cNvPicPr>
          <p:nvPr/>
        </p:nvPicPr>
        <p:blipFill>
          <a:blip r:embed="rId4">
            <a:extLst/>
          </a:blip>
          <a:stretch>
            <a:fillRect/>
          </a:stretch>
        </p:blipFill>
        <p:spPr>
          <a:xfrm>
            <a:off x="4772816" y="5370414"/>
            <a:ext cx="9499601" cy="3771901"/>
          </a:xfrm>
          <a:prstGeom prst="rect">
            <a:avLst/>
          </a:prstGeom>
          <a:ln w="12700">
            <a:miter lim="400000"/>
          </a:ln>
        </p:spPr>
      </p:pic>
      <p:sp>
        <p:nvSpPr>
          <p:cNvPr id="245" name="2019"/>
          <p:cNvSpPr txBox="1"/>
          <p:nvPr/>
        </p:nvSpPr>
        <p:spPr>
          <a:xfrm>
            <a:off x="347731" y="4960154"/>
            <a:ext cx="1300583"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2019</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Bytes vs. Characters"/>
          <p:cNvSpPr txBox="1"/>
          <p:nvPr>
            <p:ph type="title"/>
          </p:nvPr>
        </p:nvSpPr>
        <p:spPr>
          <a:prstGeom prst="rect">
            <a:avLst/>
          </a:prstGeom>
        </p:spPr>
        <p:txBody>
          <a:bodyPr/>
          <a:lstStyle/>
          <a:p>
            <a:pPr/>
            <a:r>
              <a:t>Bytes vs. Characters</a:t>
            </a:r>
          </a:p>
        </p:txBody>
      </p:sp>
      <p:sp>
        <p:nvSpPr>
          <p:cNvPr id="609" name="There are different types of data sources. Some sources produce binary data. Other sources produce textual data.…"/>
          <p:cNvSpPr txBox="1"/>
          <p:nvPr>
            <p:ph type="body" sz="half" idx="1"/>
          </p:nvPr>
        </p:nvSpPr>
        <p:spPr>
          <a:xfrm>
            <a:off x="571500" y="2324100"/>
            <a:ext cx="6667500" cy="6565900"/>
          </a:xfrm>
          <a:prstGeom prst="rect">
            <a:avLst/>
          </a:prstGeom>
        </p:spPr>
        <p:txBody>
          <a:bodyPr>
            <a:normAutofit fontScale="100000" lnSpcReduction="0"/>
          </a:bodyPr>
          <a:lstStyle/>
          <a:p>
            <a:pPr marL="258699" indent="-258699" defTabSz="566674">
              <a:spcBef>
                <a:spcPts val="2300"/>
              </a:spcBef>
              <a:defRPr sz="2522"/>
            </a:pPr>
            <a:r>
              <a:t>There are different types of data sources. Some sources produce </a:t>
            </a:r>
            <a:r>
              <a:rPr b="1"/>
              <a:t>binary data</a:t>
            </a:r>
            <a:r>
              <a:t>. Other sources produce </a:t>
            </a:r>
            <a:r>
              <a:rPr b="1"/>
              <a:t>textual data</a:t>
            </a:r>
            <a:r>
              <a:t>.</a:t>
            </a:r>
          </a:p>
          <a:p>
            <a:pPr marL="258699" indent="-258699" defTabSz="566674">
              <a:spcBef>
                <a:spcPts val="2300"/>
              </a:spcBef>
              <a:defRPr sz="2522"/>
            </a:pPr>
            <a:r>
              <a:t>It’s always a </a:t>
            </a:r>
            <a:r>
              <a:rPr b="1"/>
              <a:t>series of 0’s and 1’s</a:t>
            </a:r>
            <a:r>
              <a:t>. The real question is : “how do you interpret these bits”?</a:t>
            </a:r>
          </a:p>
          <a:p>
            <a:pPr marL="258699" indent="-258699" defTabSz="566674">
              <a:spcBef>
                <a:spcPts val="2300"/>
              </a:spcBef>
              <a:defRPr sz="2522"/>
            </a:pPr>
            <a:r>
              <a:t>When you deal with </a:t>
            </a:r>
            <a:r>
              <a:rPr b="1"/>
              <a:t>textual data</a:t>
            </a:r>
            <a:r>
              <a:t>, the interpretation is not always the same. It depends on the “</a:t>
            </a:r>
            <a:r>
              <a:rPr b="1"/>
              <a:t>character encoding system</a:t>
            </a:r>
            <a:r>
              <a:t>”?</a:t>
            </a:r>
          </a:p>
          <a:p>
            <a:pPr marL="258699" indent="-258699" defTabSz="566674">
              <a:spcBef>
                <a:spcPts val="2300"/>
              </a:spcBef>
              <a:defRPr sz="2522"/>
            </a:pPr>
            <a:r>
              <a:t>When you deal with IOs, you have to </a:t>
            </a:r>
            <a:r>
              <a:rPr b="1"/>
              <a:t>use different classes</a:t>
            </a:r>
            <a:r>
              <a:t> for processing binary, respectively textual data. </a:t>
            </a:r>
            <a:r>
              <a:rPr b="1"/>
              <a:t>Otherwise, you will corrupt data</a:t>
            </a:r>
            <a:r>
              <a:t>!</a:t>
            </a:r>
          </a:p>
        </p:txBody>
      </p:sp>
      <p:cxnSp>
        <p:nvCxnSpPr>
          <p:cNvPr id="610" name="Connection Line"/>
          <p:cNvCxnSpPr>
            <a:stCxn id="612" idx="0"/>
            <a:endCxn id="613" idx="0"/>
          </p:cNvCxnSpPr>
          <p:nvPr/>
        </p:nvCxnSpPr>
        <p:spPr>
          <a:xfrm flipH="1">
            <a:off x="8521704" y="2711450"/>
            <a:ext cx="1092972" cy="2635250"/>
          </a:xfrm>
          <a:prstGeom prst="straightConnector1">
            <a:avLst/>
          </a:prstGeom>
          <a:ln w="25400">
            <a:solidFill>
              <a:srgbClr val="000000"/>
            </a:solidFill>
            <a:miter lim="400000"/>
            <a:tailEnd type="triangle"/>
          </a:ln>
        </p:spPr>
      </p:cxnSp>
      <p:cxnSp>
        <p:nvCxnSpPr>
          <p:cNvPr id="611" name="Connection Line"/>
          <p:cNvCxnSpPr>
            <a:stCxn id="612" idx="0"/>
            <a:endCxn id="614" idx="0"/>
          </p:cNvCxnSpPr>
          <p:nvPr/>
        </p:nvCxnSpPr>
        <p:spPr>
          <a:xfrm>
            <a:off x="9614675" y="2711450"/>
            <a:ext cx="1617466" cy="3117850"/>
          </a:xfrm>
          <a:prstGeom prst="straightConnector1">
            <a:avLst/>
          </a:prstGeom>
          <a:ln w="25400">
            <a:solidFill>
              <a:srgbClr val="000000"/>
            </a:solidFill>
            <a:miter lim="400000"/>
            <a:tailEnd type="triangle"/>
          </a:ln>
        </p:spPr>
      </p:cxnSp>
      <p:sp>
        <p:nvSpPr>
          <p:cNvPr id="612" name="10001011…"/>
          <p:cNvSpPr txBox="1"/>
          <p:nvPr/>
        </p:nvSpPr>
        <p:spPr>
          <a:xfrm>
            <a:off x="8753971" y="1790700"/>
            <a:ext cx="1721409" cy="1841500"/>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defRPr sz="2800"/>
            </a:pPr>
            <a:r>
              <a:t>10001011</a:t>
            </a:r>
          </a:p>
          <a:p>
            <a:pPr>
              <a:defRPr sz="2800"/>
            </a:pPr>
            <a:r>
              <a:t>00011010</a:t>
            </a:r>
          </a:p>
          <a:p>
            <a:pPr>
              <a:defRPr sz="2800"/>
            </a:pPr>
            <a:r>
              <a:t>11110101</a:t>
            </a:r>
          </a:p>
          <a:p>
            <a:pPr>
              <a:defRPr sz="2800"/>
            </a:pPr>
            <a:r>
              <a:t>10101010</a:t>
            </a:r>
          </a:p>
        </p:txBody>
      </p:sp>
      <p:sp>
        <p:nvSpPr>
          <p:cNvPr id="613" name="élève"/>
          <p:cNvSpPr txBox="1"/>
          <p:nvPr/>
        </p:nvSpPr>
        <p:spPr>
          <a:xfrm>
            <a:off x="7792470" y="4940300"/>
            <a:ext cx="1458469"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4800">
                <a:latin typeface="+mn-lt"/>
                <a:ea typeface="+mn-ea"/>
                <a:cs typeface="+mn-cs"/>
                <a:sym typeface="Helvetica Neue"/>
              </a:defRPr>
            </a:lvl1pPr>
          </a:lstStyle>
          <a:p>
            <a:pPr/>
            <a:r>
              <a:t>élève</a:t>
            </a:r>
          </a:p>
        </p:txBody>
      </p:sp>
      <p:sp>
        <p:nvSpPr>
          <p:cNvPr id="614" name="?l?ve"/>
          <p:cNvSpPr txBox="1"/>
          <p:nvPr/>
        </p:nvSpPr>
        <p:spPr>
          <a:xfrm>
            <a:off x="10491933" y="5422900"/>
            <a:ext cx="1480414"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4800">
                <a:latin typeface="+mn-lt"/>
                <a:ea typeface="+mn-ea"/>
                <a:cs typeface="+mn-cs"/>
                <a:sym typeface="Helvetica Neue"/>
              </a:defRPr>
            </a:lvl1pPr>
          </a:lstStyle>
          <a:p>
            <a:pPr/>
            <a:r>
              <a:t>?l?ve</a:t>
            </a:r>
          </a:p>
        </p:txBody>
      </p:sp>
      <p:sp>
        <p:nvSpPr>
          <p:cNvPr id="615" name="decoding"/>
          <p:cNvSpPr txBox="1"/>
          <p:nvPr/>
        </p:nvSpPr>
        <p:spPr>
          <a:xfrm>
            <a:off x="7610094" y="3908856"/>
            <a:ext cx="1543813"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2800">
                <a:latin typeface="+mn-lt"/>
                <a:ea typeface="+mn-ea"/>
                <a:cs typeface="+mn-cs"/>
                <a:sym typeface="Helvetica Neue"/>
              </a:defRPr>
            </a:lvl1pPr>
          </a:lstStyle>
          <a:p>
            <a:pPr/>
            <a:r>
              <a:t>decoding</a:t>
            </a:r>
          </a:p>
        </p:txBody>
      </p:sp>
      <p:sp>
        <p:nvSpPr>
          <p:cNvPr id="616" name="decoding"/>
          <p:cNvSpPr txBox="1"/>
          <p:nvPr/>
        </p:nvSpPr>
        <p:spPr>
          <a:xfrm>
            <a:off x="9893300" y="4315256"/>
            <a:ext cx="1543813"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i="1" sz="2800">
                <a:latin typeface="+mn-lt"/>
                <a:ea typeface="+mn-ea"/>
                <a:cs typeface="+mn-cs"/>
                <a:sym typeface="Helvetica Neue"/>
              </a:defRPr>
            </a:lvl1pPr>
          </a:lstStyle>
          <a:p>
            <a:pPr/>
            <a:r>
              <a:t>decoding</a:t>
            </a:r>
          </a:p>
        </p:txBody>
      </p:sp>
      <p:sp>
        <p:nvSpPr>
          <p:cNvPr id="617" name="For binary data, use inputStreams and outputStreams.…"/>
          <p:cNvSpPr/>
          <p:nvPr/>
        </p:nvSpPr>
        <p:spPr>
          <a:xfrm>
            <a:off x="7137400" y="6515100"/>
            <a:ext cx="4940300" cy="298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76" y="0"/>
                </a:moveTo>
                <a:cubicBezTo>
                  <a:pt x="2663" y="0"/>
                  <a:pt x="2166" y="823"/>
                  <a:pt x="2166" y="1838"/>
                </a:cubicBezTo>
                <a:lnTo>
                  <a:pt x="2166" y="8272"/>
                </a:lnTo>
                <a:lnTo>
                  <a:pt x="0" y="9191"/>
                </a:lnTo>
                <a:lnTo>
                  <a:pt x="2166" y="10111"/>
                </a:lnTo>
                <a:lnTo>
                  <a:pt x="2166" y="19762"/>
                </a:lnTo>
                <a:cubicBezTo>
                  <a:pt x="2166" y="20777"/>
                  <a:pt x="2663" y="21600"/>
                  <a:pt x="3276" y="21600"/>
                </a:cubicBezTo>
                <a:lnTo>
                  <a:pt x="20489" y="21600"/>
                </a:lnTo>
                <a:cubicBezTo>
                  <a:pt x="21103" y="21600"/>
                  <a:pt x="21600" y="20777"/>
                  <a:pt x="21600" y="19762"/>
                </a:cubicBezTo>
                <a:lnTo>
                  <a:pt x="21600" y="1838"/>
                </a:lnTo>
                <a:cubicBezTo>
                  <a:pt x="21600" y="823"/>
                  <a:pt x="21103" y="0"/>
                  <a:pt x="20489" y="0"/>
                </a:cubicBezTo>
                <a:lnTo>
                  <a:pt x="3276" y="0"/>
                </a:lnTo>
                <a:close/>
              </a:path>
            </a:pathLst>
          </a:cu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200"/>
            </a:pPr>
            <a:r>
              <a:t>For binary data, use </a:t>
            </a:r>
            <a:r>
              <a:rPr b="1">
                <a:latin typeface="+mn-lt"/>
                <a:ea typeface="+mn-ea"/>
                <a:cs typeface="+mn-cs"/>
                <a:sym typeface="Helvetica Neue"/>
              </a:rPr>
              <a:t>inputStreams</a:t>
            </a:r>
            <a:r>
              <a:t> and </a:t>
            </a:r>
            <a:r>
              <a:rPr b="1">
                <a:latin typeface="+mn-lt"/>
                <a:ea typeface="+mn-ea"/>
                <a:cs typeface="+mn-cs"/>
                <a:sym typeface="Helvetica Neue"/>
              </a:rPr>
              <a:t>outputStreams</a:t>
            </a:r>
            <a:r>
              <a:t>.</a:t>
            </a:r>
          </a:p>
          <a:p>
            <a:pPr>
              <a:defRPr sz="3200"/>
            </a:pPr>
            <a:r>
              <a:t>For text data, use </a:t>
            </a:r>
            <a:r>
              <a:rPr b="1">
                <a:latin typeface="+mn-lt"/>
                <a:ea typeface="+mn-ea"/>
                <a:cs typeface="+mn-cs"/>
                <a:sym typeface="Helvetica Neue"/>
              </a:rPr>
              <a:t>readers</a:t>
            </a:r>
            <a:r>
              <a:t> and </a:t>
            </a:r>
            <a:r>
              <a:rPr b="1">
                <a:latin typeface="+mn-lt"/>
                <a:ea typeface="+mn-ea"/>
                <a:cs typeface="+mn-cs"/>
                <a:sym typeface="Helvetica Neue"/>
              </a:rPr>
              <a:t>writers</a:t>
            </a:r>
            <a:r>
              <a: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Bytes vs. Characters"/>
          <p:cNvSpPr txBox="1"/>
          <p:nvPr>
            <p:ph type="title"/>
          </p:nvPr>
        </p:nvSpPr>
        <p:spPr>
          <a:prstGeom prst="rect">
            <a:avLst/>
          </a:prstGeom>
        </p:spPr>
        <p:txBody>
          <a:bodyPr/>
          <a:lstStyle/>
          <a:p>
            <a:pPr/>
            <a:r>
              <a:t>Bytes vs. Characters</a:t>
            </a:r>
          </a:p>
        </p:txBody>
      </p:sp>
      <p:sp>
        <p:nvSpPr>
          <p:cNvPr id="620" name="“A byte is a sequence of 8 bits. Period.”…"/>
          <p:cNvSpPr txBox="1"/>
          <p:nvPr/>
        </p:nvSpPr>
        <p:spPr>
          <a:xfrm>
            <a:off x="800100" y="2641600"/>
            <a:ext cx="11404600" cy="455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latin typeface="+mn-lt"/>
                <a:ea typeface="+mn-ea"/>
                <a:cs typeface="+mn-cs"/>
                <a:sym typeface="Helvetica Neue"/>
              </a:defRPr>
            </a:pPr>
            <a:r>
              <a:t>“A byte is a sequence of 8 bits. Period.”</a:t>
            </a:r>
          </a:p>
          <a:p>
            <a:pPr>
              <a:defRPr i="1">
                <a:latin typeface="+mn-lt"/>
                <a:ea typeface="+mn-ea"/>
                <a:cs typeface="+mn-cs"/>
                <a:sym typeface="Helvetica Neue"/>
              </a:defRPr>
            </a:pPr>
          </a:p>
          <a:p>
            <a:pPr>
              <a:defRPr i="1">
                <a:latin typeface="+mn-lt"/>
                <a:ea typeface="+mn-ea"/>
                <a:cs typeface="+mn-cs"/>
                <a:sym typeface="Helvetica Neue"/>
              </a:defRPr>
            </a:pPr>
          </a:p>
          <a:p>
            <a:pPr>
              <a:defRPr i="1">
                <a:latin typeface="+mn-lt"/>
                <a:ea typeface="+mn-ea"/>
                <a:cs typeface="+mn-cs"/>
                <a:sym typeface="Helvetica Neue"/>
              </a:defRPr>
            </a:pPr>
          </a:p>
          <a:p>
            <a:pPr>
              <a:defRPr i="1">
                <a:latin typeface="+mn-lt"/>
                <a:ea typeface="+mn-ea"/>
                <a:cs typeface="+mn-cs"/>
                <a:sym typeface="Helvetica Neue"/>
              </a:defRPr>
            </a:pPr>
            <a:r>
              <a:t>“A character is the </a:t>
            </a:r>
            <a:r>
              <a:rPr b="1">
                <a:solidFill>
                  <a:srgbClr val="0433FF"/>
                </a:solidFill>
              </a:rPr>
              <a:t>interpretation</a:t>
            </a:r>
            <a:r>
              <a:t> of a sequence of n bits. Producer and consumer need to </a:t>
            </a:r>
            <a:r>
              <a:rPr b="1"/>
              <a:t>agree</a:t>
            </a:r>
            <a:r>
              <a:t> on how to do this interpretation.”</a:t>
            </a:r>
          </a:p>
        </p:txBody>
      </p:sp>
      <p:sp>
        <p:nvSpPr>
          <p:cNvPr id="621" name="1000001 → 1000001 → 1000001"/>
          <p:cNvSpPr txBox="1"/>
          <p:nvPr/>
        </p:nvSpPr>
        <p:spPr>
          <a:xfrm>
            <a:off x="1486594" y="3530599"/>
            <a:ext cx="1003161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defRPr sz="4800">
                <a:solidFill>
                  <a:srgbClr val="E32400"/>
                </a:solidFill>
                <a:latin typeface="Lucida Console"/>
                <a:ea typeface="Lucida Console"/>
                <a:cs typeface="Lucida Console"/>
                <a:sym typeface="Lucida Console"/>
              </a:defRPr>
            </a:pPr>
            <a:r>
              <a:rPr>
                <a:solidFill>
                  <a:srgbClr val="008F00"/>
                </a:solidFill>
              </a:rPr>
              <a:t>1000001</a:t>
            </a:r>
            <a:r>
              <a:t> </a:t>
            </a:r>
            <a:r>
              <a:rPr>
                <a:solidFill>
                  <a:srgbClr val="000000"/>
                </a:solidFill>
              </a:rPr>
              <a:t>→ 1000001 →</a:t>
            </a:r>
            <a:r>
              <a:t> 1000001</a:t>
            </a:r>
          </a:p>
        </p:txBody>
      </p:sp>
      <p:sp>
        <p:nvSpPr>
          <p:cNvPr id="622" name="✓     ‘A’ ⇝ 1000001 ⇝ ‘A’"/>
          <p:cNvSpPr txBox="1"/>
          <p:nvPr/>
        </p:nvSpPr>
        <p:spPr>
          <a:xfrm>
            <a:off x="2158047" y="7658100"/>
            <a:ext cx="8690368" cy="91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defRPr sz="4800">
                <a:solidFill>
                  <a:srgbClr val="E32400"/>
                </a:solidFill>
                <a:latin typeface="Lucida Console"/>
                <a:ea typeface="Lucida Console"/>
                <a:cs typeface="Lucida Console"/>
                <a:sym typeface="Lucida Console"/>
              </a:defRPr>
            </a:pPr>
            <a:r>
              <a:rPr>
                <a:solidFill>
                  <a:srgbClr val="008F00"/>
                </a:solidFill>
                <a:latin typeface="Arial Unicode MS"/>
                <a:ea typeface="Arial Unicode MS"/>
                <a:cs typeface="Arial Unicode MS"/>
                <a:sym typeface="Arial Unicode MS"/>
              </a:rPr>
              <a:t>✓    </a:t>
            </a:r>
            <a:r>
              <a:rPr>
                <a:solidFill>
                  <a:srgbClr val="008F00"/>
                </a:solidFill>
                <a:latin typeface="ヒラギノ明朝 Pro W3"/>
                <a:ea typeface="ヒラギノ明朝 Pro W3"/>
                <a:cs typeface="ヒラギノ明朝 Pro W3"/>
                <a:sym typeface="ヒラギノ明朝 Pro W3"/>
              </a:rPr>
              <a:t> </a:t>
            </a:r>
            <a:r>
              <a:rPr>
                <a:solidFill>
                  <a:srgbClr val="008F00"/>
                </a:solidFill>
              </a:rPr>
              <a:t>‘A’ </a:t>
            </a:r>
            <a:r>
              <a:rPr>
                <a:solidFill>
                  <a:srgbClr val="0433FF"/>
                </a:solidFill>
              </a:rPr>
              <a:t>⇝</a:t>
            </a:r>
            <a:r>
              <a:rPr>
                <a:solidFill>
                  <a:srgbClr val="000000"/>
                </a:solidFill>
              </a:rPr>
              <a:t> 1000001 </a:t>
            </a:r>
            <a:r>
              <a:rPr>
                <a:solidFill>
                  <a:srgbClr val="0433FF"/>
                </a:solidFill>
              </a:rPr>
              <a:t>⇝</a:t>
            </a:r>
            <a:r>
              <a:t> ‘A’</a:t>
            </a:r>
          </a:p>
        </p:txBody>
      </p:sp>
      <p:sp>
        <p:nvSpPr>
          <p:cNvPr id="623" name="✗      ‘A’ ⇝ 1000001 ⤳ ‘⧇’"/>
          <p:cNvSpPr txBox="1"/>
          <p:nvPr/>
        </p:nvSpPr>
        <p:spPr>
          <a:xfrm>
            <a:off x="2088325" y="8343900"/>
            <a:ext cx="8822532" cy="1028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defRPr sz="4800">
                <a:solidFill>
                  <a:srgbClr val="E32400"/>
                </a:solidFill>
                <a:latin typeface="Lucida Console"/>
                <a:ea typeface="Lucida Console"/>
                <a:cs typeface="Lucida Console"/>
                <a:sym typeface="Lucida Console"/>
              </a:defRPr>
            </a:pPr>
            <a:r>
              <a:rPr>
                <a:solidFill>
                  <a:srgbClr val="FF2600"/>
                </a:solidFill>
                <a:latin typeface="Arial Unicode MS"/>
                <a:ea typeface="Arial Unicode MS"/>
                <a:cs typeface="Arial Unicode MS"/>
                <a:sym typeface="Arial Unicode MS"/>
              </a:rPr>
              <a:t>✗</a:t>
            </a:r>
            <a:r>
              <a:rPr>
                <a:solidFill>
                  <a:srgbClr val="008F00"/>
                </a:solidFill>
                <a:latin typeface="Arial Unicode MS"/>
                <a:ea typeface="Arial Unicode MS"/>
                <a:cs typeface="Arial Unicode MS"/>
                <a:sym typeface="Arial Unicode MS"/>
              </a:rPr>
              <a:t>      </a:t>
            </a:r>
            <a:r>
              <a:rPr>
                <a:solidFill>
                  <a:srgbClr val="008F00"/>
                </a:solidFill>
              </a:rPr>
              <a:t>‘A’ </a:t>
            </a:r>
            <a:r>
              <a:rPr>
                <a:solidFill>
                  <a:srgbClr val="0433FF"/>
                </a:solidFill>
              </a:rPr>
              <a:t>⇝</a:t>
            </a:r>
            <a:r>
              <a:rPr>
                <a:solidFill>
                  <a:srgbClr val="000000"/>
                </a:solidFill>
              </a:rPr>
              <a:t> 1000001 </a:t>
            </a:r>
            <a:r>
              <a:rPr>
                <a:solidFill>
                  <a:srgbClr val="942193"/>
                </a:solidFill>
              </a:rPr>
              <a:t>⤳</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21"/>
                                        </p:tgtEl>
                                        <p:attrNameLst>
                                          <p:attrName>style.visibility</p:attrName>
                                        </p:attrNameLst>
                                      </p:cBhvr>
                                      <p:to>
                                        <p:strVal val="visible"/>
                                      </p:to>
                                    </p:set>
                                    <p:anim calcmode="lin" valueType="num">
                                      <p:cBhvr>
                                        <p:cTn id="7" dur="1000" fill="hold"/>
                                        <p:tgtEl>
                                          <p:spTgt spid="621"/>
                                        </p:tgtEl>
                                        <p:attrNameLst>
                                          <p:attrName>ppt_w</p:attrName>
                                        </p:attrNameLst>
                                      </p:cBhvr>
                                      <p:tavLst>
                                        <p:tav tm="0">
                                          <p:val>
                                            <p:fltVal val="0"/>
                                          </p:val>
                                        </p:tav>
                                        <p:tav tm="100000">
                                          <p:val>
                                            <p:strVal val="#ppt_w"/>
                                          </p:val>
                                        </p:tav>
                                      </p:tavLst>
                                    </p:anim>
                                    <p:anim calcmode="lin" valueType="num">
                                      <p:cBhvr>
                                        <p:cTn id="8" dur="1000" fill="hold"/>
                                        <p:tgtEl>
                                          <p:spTgt spid="62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22"/>
                                        </p:tgtEl>
                                        <p:attrNameLst>
                                          <p:attrName>style.visibility</p:attrName>
                                        </p:attrNameLst>
                                      </p:cBhvr>
                                      <p:to>
                                        <p:strVal val="visible"/>
                                      </p:to>
                                    </p:set>
                                    <p:anim calcmode="lin" valueType="num">
                                      <p:cBhvr>
                                        <p:cTn id="13" dur="1000" fill="hold"/>
                                        <p:tgtEl>
                                          <p:spTgt spid="622"/>
                                        </p:tgtEl>
                                        <p:attrNameLst>
                                          <p:attrName>ppt_w</p:attrName>
                                        </p:attrNameLst>
                                      </p:cBhvr>
                                      <p:tavLst>
                                        <p:tav tm="0">
                                          <p:val>
                                            <p:fltVal val="0"/>
                                          </p:val>
                                        </p:tav>
                                        <p:tav tm="100000">
                                          <p:val>
                                            <p:strVal val="#ppt_w"/>
                                          </p:val>
                                        </p:tav>
                                      </p:tavLst>
                                    </p:anim>
                                    <p:anim calcmode="lin" valueType="num">
                                      <p:cBhvr>
                                        <p:cTn id="14" dur="1000" fill="hold"/>
                                        <p:tgtEl>
                                          <p:spTgt spid="62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623"/>
                                        </p:tgtEl>
                                        <p:attrNameLst>
                                          <p:attrName>style.visibility</p:attrName>
                                        </p:attrNameLst>
                                      </p:cBhvr>
                                      <p:to>
                                        <p:strVal val="visible"/>
                                      </p:to>
                                    </p:set>
                                    <p:anim calcmode="lin" valueType="num">
                                      <p:cBhvr>
                                        <p:cTn id="19" dur="1000" fill="hold"/>
                                        <p:tgtEl>
                                          <p:spTgt spid="623"/>
                                        </p:tgtEl>
                                        <p:attrNameLst>
                                          <p:attrName>ppt_w</p:attrName>
                                        </p:attrNameLst>
                                      </p:cBhvr>
                                      <p:tavLst>
                                        <p:tav tm="0">
                                          <p:val>
                                            <p:fltVal val="0"/>
                                          </p:val>
                                        </p:tav>
                                        <p:tav tm="100000">
                                          <p:val>
                                            <p:strVal val="#ppt_w"/>
                                          </p:val>
                                        </p:tav>
                                      </p:tavLst>
                                    </p:anim>
                                    <p:anim calcmode="lin" valueType="num">
                                      <p:cBhvr>
                                        <p:cTn id="20" dur="1000" fill="hold"/>
                                        <p:tgtEl>
                                          <p:spTgt spid="6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3" grpId="3"/>
      <p:bldP build="whole" bldLvl="1" animBg="1" rev="0" advAuto="0" spid="622" grpId="2"/>
      <p:bldP build="whole" bldLvl="1" animBg="1" rev="0" advAuto="0" spid="621"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Example : the ASCII encoding"/>
          <p:cNvSpPr txBox="1"/>
          <p:nvPr>
            <p:ph type="title"/>
          </p:nvPr>
        </p:nvSpPr>
        <p:spPr>
          <a:prstGeom prst="rect">
            <a:avLst/>
          </a:prstGeom>
        </p:spPr>
        <p:txBody>
          <a:bodyPr/>
          <a:lstStyle/>
          <a:p>
            <a:pPr/>
            <a:r>
              <a:t>Example : the ASCII encoding</a:t>
            </a:r>
          </a:p>
        </p:txBody>
      </p:sp>
      <p:pic>
        <p:nvPicPr>
          <p:cNvPr id="626" name="droppedImage.png" descr="droppedImage.png"/>
          <p:cNvPicPr>
            <a:picLocks noChangeAspect="1"/>
          </p:cNvPicPr>
          <p:nvPr/>
        </p:nvPicPr>
        <p:blipFill>
          <a:blip r:embed="rId2">
            <a:extLst/>
          </a:blip>
          <a:stretch>
            <a:fillRect/>
          </a:stretch>
        </p:blipFill>
        <p:spPr>
          <a:xfrm>
            <a:off x="1816100" y="3302000"/>
            <a:ext cx="8445500" cy="6134100"/>
          </a:xfrm>
          <a:prstGeom prst="rect">
            <a:avLst/>
          </a:prstGeom>
          <a:ln w="12700">
            <a:miter lim="400000"/>
          </a:ln>
        </p:spPr>
      </p:pic>
      <p:sp>
        <p:nvSpPr>
          <p:cNvPr id="627" name="Circle"/>
          <p:cNvSpPr/>
          <p:nvPr/>
        </p:nvSpPr>
        <p:spPr>
          <a:xfrm>
            <a:off x="7277100" y="4927600"/>
            <a:ext cx="762000" cy="762000"/>
          </a:xfrm>
          <a:prstGeom prst="ellipse">
            <a:avLst/>
          </a:prstGeom>
          <a:ln w="63500">
            <a:solidFill>
              <a:srgbClr val="E32400"/>
            </a:solidFill>
            <a:miter lim="400000"/>
          </a:ln>
        </p:spPr>
        <p:txBody>
          <a:bodyPr lIns="50800" tIns="50800" rIns="50800" bIns="50800" anchor="ctr"/>
          <a:lstStyle/>
          <a:p>
            <a:pPr>
              <a:defRPr sz="3600"/>
            </a:pPr>
          </a:p>
        </p:txBody>
      </p:sp>
      <p:sp>
        <p:nvSpPr>
          <p:cNvPr id="628" name="Circle"/>
          <p:cNvSpPr/>
          <p:nvPr/>
        </p:nvSpPr>
        <p:spPr>
          <a:xfrm>
            <a:off x="7277100" y="3797300"/>
            <a:ext cx="762000" cy="762000"/>
          </a:xfrm>
          <a:prstGeom prst="ellipse">
            <a:avLst/>
          </a:prstGeom>
          <a:ln w="63500">
            <a:solidFill>
              <a:srgbClr val="E32400"/>
            </a:solidFill>
            <a:miter lim="400000"/>
          </a:ln>
        </p:spPr>
        <p:txBody>
          <a:bodyPr lIns="50800" tIns="50800" rIns="50800" bIns="50800" anchor="ctr"/>
          <a:lstStyle/>
          <a:p>
            <a:pPr>
              <a:defRPr sz="3600"/>
            </a:pPr>
          </a:p>
        </p:txBody>
      </p:sp>
      <p:sp>
        <p:nvSpPr>
          <p:cNvPr id="629" name="Oval"/>
          <p:cNvSpPr/>
          <p:nvPr/>
        </p:nvSpPr>
        <p:spPr>
          <a:xfrm>
            <a:off x="2514600" y="4927600"/>
            <a:ext cx="1854200" cy="762000"/>
          </a:xfrm>
          <a:prstGeom prst="ellipse">
            <a:avLst/>
          </a:prstGeom>
          <a:ln w="63500">
            <a:solidFill>
              <a:srgbClr val="E32400"/>
            </a:solidFill>
            <a:miter lim="400000"/>
          </a:ln>
        </p:spPr>
        <p:txBody>
          <a:bodyPr lIns="50800" tIns="50800" rIns="50800" bIns="50800" anchor="ctr"/>
          <a:lstStyle/>
          <a:p>
            <a:pPr>
              <a:defRPr sz="3600"/>
            </a:pPr>
          </a:p>
        </p:txBody>
      </p:sp>
      <p:sp>
        <p:nvSpPr>
          <p:cNvPr id="630" name="1000001"/>
          <p:cNvSpPr txBox="1"/>
          <p:nvPr/>
        </p:nvSpPr>
        <p:spPr>
          <a:xfrm>
            <a:off x="1951750" y="2019300"/>
            <a:ext cx="3006850"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5400">
                <a:solidFill>
                  <a:srgbClr val="E32400"/>
                </a:solidFill>
                <a:latin typeface="Lucida Console"/>
                <a:ea typeface="Lucida Console"/>
                <a:cs typeface="Lucida Console"/>
                <a:sym typeface="Lucida Console"/>
              </a:defRPr>
            </a:lvl1pPr>
          </a:lstStyle>
          <a:p>
            <a:pPr/>
            <a:r>
              <a:t>1000001</a:t>
            </a:r>
          </a:p>
        </p:txBody>
      </p:sp>
      <p:sp>
        <p:nvSpPr>
          <p:cNvPr id="631" name="64-32-16-08-04-02-01"/>
          <p:cNvSpPr txBox="1"/>
          <p:nvPr/>
        </p:nvSpPr>
        <p:spPr>
          <a:xfrm>
            <a:off x="2032546" y="2819400"/>
            <a:ext cx="286910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1800">
                <a:solidFill>
                  <a:srgbClr val="E32400"/>
                </a:solidFill>
                <a:latin typeface="Lucida Console"/>
                <a:ea typeface="Lucida Console"/>
                <a:cs typeface="Lucida Console"/>
                <a:sym typeface="Lucida Console"/>
              </a:defRPr>
            </a:lvl1pPr>
          </a:lstStyle>
          <a:p>
            <a:pPr/>
            <a:r>
              <a:t>64-32-16-08-04-02-01</a:t>
            </a:r>
          </a:p>
        </p:txBody>
      </p:sp>
      <p:sp>
        <p:nvSpPr>
          <p:cNvPr id="632" name="‘A’"/>
          <p:cNvSpPr txBox="1"/>
          <p:nvPr/>
        </p:nvSpPr>
        <p:spPr>
          <a:xfrm>
            <a:off x="0" y="1955800"/>
            <a:ext cx="2374900"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8000">
                <a:solidFill>
                  <a:srgbClr val="0042AA"/>
                </a:solidFill>
                <a:latin typeface="Lucida Console"/>
                <a:ea typeface="Lucida Console"/>
                <a:cs typeface="Lucida Console"/>
                <a:sym typeface="Lucida Console"/>
              </a:defRPr>
            </a:lvl1pPr>
          </a:lstStyle>
          <a:p>
            <a:pPr/>
            <a:r>
              <a:t>‘A’</a:t>
            </a:r>
          </a:p>
        </p:txBody>
      </p:sp>
      <p:sp>
        <p:nvSpPr>
          <p:cNvPr id="633" name="65"/>
          <p:cNvSpPr txBox="1"/>
          <p:nvPr/>
        </p:nvSpPr>
        <p:spPr>
          <a:xfrm>
            <a:off x="4533900" y="1955800"/>
            <a:ext cx="2374900"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8000">
                <a:solidFill>
                  <a:srgbClr val="4F7A28"/>
                </a:solidFill>
                <a:latin typeface="Lucida Console"/>
                <a:ea typeface="Lucida Console"/>
                <a:cs typeface="Lucida Console"/>
                <a:sym typeface="Lucida Console"/>
              </a:defRPr>
            </a:lvl1pPr>
          </a:lstStyle>
          <a:p>
            <a:pPr/>
            <a:r>
              <a:t>65</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Example : Unicode &amp; UTF-8 encoding"/>
          <p:cNvSpPr txBox="1"/>
          <p:nvPr>
            <p:ph type="title"/>
          </p:nvPr>
        </p:nvSpPr>
        <p:spPr>
          <a:prstGeom prst="rect">
            <a:avLst/>
          </a:prstGeom>
        </p:spPr>
        <p:txBody>
          <a:bodyPr/>
          <a:lstStyle/>
          <a:p>
            <a:pPr/>
            <a:r>
              <a:t>Example : Unicode &amp; UTF-8 encoding</a:t>
            </a:r>
          </a:p>
        </p:txBody>
      </p:sp>
      <p:sp>
        <p:nvSpPr>
          <p:cNvPr id="636" name="Unicode is an industry standard for representing text in almost all world languages (e.g. japanese, hebrew, arabic, etc.).…"/>
          <p:cNvSpPr txBox="1"/>
          <p:nvPr>
            <p:ph type="body" sz="half" idx="1"/>
          </p:nvPr>
        </p:nvSpPr>
        <p:spPr>
          <a:xfrm>
            <a:off x="571500" y="2324100"/>
            <a:ext cx="5702300" cy="6565900"/>
          </a:xfrm>
          <a:prstGeom prst="rect">
            <a:avLst/>
          </a:prstGeom>
        </p:spPr>
        <p:txBody>
          <a:bodyPr>
            <a:normAutofit fontScale="100000" lnSpcReduction="0"/>
          </a:bodyPr>
          <a:lstStyle/>
          <a:p>
            <a:pPr marL="205359" indent="-205359" defTabSz="449833">
              <a:spcBef>
                <a:spcPts val="1800"/>
              </a:spcBef>
              <a:defRPr sz="2002"/>
            </a:pPr>
            <a:r>
              <a:rPr b="1"/>
              <a:t>Unicode</a:t>
            </a:r>
            <a:r>
              <a:t> is an industry standard for representing text in almost all world languages (e.g. japanese, hebrew, arabic, etc.).</a:t>
            </a:r>
          </a:p>
          <a:p>
            <a:pPr marL="205359" indent="-205359" defTabSz="449833">
              <a:spcBef>
                <a:spcPts val="1800"/>
              </a:spcBef>
              <a:defRPr sz="2002"/>
            </a:pPr>
            <a:r>
              <a:t>With Unicode, </a:t>
            </a:r>
            <a:r>
              <a:rPr b="1"/>
              <a:t>every character is associated with a “code point”</a:t>
            </a:r>
            <a:r>
              <a:t>, which is nothing else than a number. It is expressed as ‘U+’ followed by an </a:t>
            </a:r>
            <a:r>
              <a:rPr b="1"/>
              <a:t>hexadecimal</a:t>
            </a:r>
            <a:r>
              <a:t> value. </a:t>
            </a:r>
          </a:p>
          <a:p>
            <a:pPr marL="205359" indent="-205359" defTabSz="449833">
              <a:spcBef>
                <a:spcPts val="1800"/>
              </a:spcBef>
              <a:defRPr sz="2002"/>
            </a:pPr>
            <a:r>
              <a:t>For instance, ‘A’ has the code point </a:t>
            </a:r>
            <a:r>
              <a:rPr b="1"/>
              <a:t>U+41</a:t>
            </a:r>
            <a:r>
              <a:t> (41 is 65 in hexadecimal).</a:t>
            </a:r>
          </a:p>
          <a:p>
            <a:pPr marL="205359" indent="-205359" defTabSz="449833">
              <a:spcBef>
                <a:spcPts val="1800"/>
              </a:spcBef>
              <a:defRPr sz="2002"/>
            </a:pPr>
            <a:r>
              <a:t>The code points for </a:t>
            </a:r>
            <a:r>
              <a:rPr b="1"/>
              <a:t>latin characters</a:t>
            </a:r>
            <a:r>
              <a:t> have the same value as in the ASCII encoding.</a:t>
            </a:r>
          </a:p>
          <a:p>
            <a:pPr marL="205359" indent="-205359" defTabSz="449833">
              <a:spcBef>
                <a:spcPts val="1800"/>
              </a:spcBef>
              <a:defRPr sz="2002"/>
            </a:pPr>
            <a:r>
              <a:rPr b="1"/>
              <a:t>UTF-8</a:t>
            </a:r>
            <a:r>
              <a:t> is </a:t>
            </a:r>
            <a:r>
              <a:rPr b="1"/>
              <a:t>one of the encoding systems</a:t>
            </a:r>
            <a:r>
              <a:t> used to represent characters of the Unicode character set.</a:t>
            </a:r>
          </a:p>
          <a:p>
            <a:pPr marL="205359" indent="-205359" defTabSz="449833">
              <a:spcBef>
                <a:spcPts val="1800"/>
              </a:spcBef>
              <a:defRPr sz="2002"/>
            </a:pPr>
            <a:r>
              <a:t>UTF-8 is a </a:t>
            </a:r>
            <a:r>
              <a:rPr b="1"/>
              <a:t>variable-length encoding system</a:t>
            </a:r>
            <a:r>
              <a:t>. Some characters are encoded with 1 byte, others with 2 bytes, etc.</a:t>
            </a:r>
          </a:p>
        </p:txBody>
      </p:sp>
      <p:pic>
        <p:nvPicPr>
          <p:cNvPr id="637" name="droppedImage.png" descr="droppedImage.png"/>
          <p:cNvPicPr>
            <a:picLocks noChangeAspect="1"/>
          </p:cNvPicPr>
          <p:nvPr/>
        </p:nvPicPr>
        <p:blipFill>
          <a:blip r:embed="rId2">
            <a:extLst/>
          </a:blip>
          <a:stretch>
            <a:fillRect/>
          </a:stretch>
        </p:blipFill>
        <p:spPr>
          <a:xfrm>
            <a:off x="6438900" y="3124200"/>
            <a:ext cx="6096000" cy="4064000"/>
          </a:xfrm>
          <a:prstGeom prst="rect">
            <a:avLst/>
          </a:prstGeom>
          <a:ln w="12700">
            <a:miter lim="400000"/>
          </a:ln>
        </p:spPr>
      </p:pic>
      <p:sp>
        <p:nvSpPr>
          <p:cNvPr id="638" name="http://wiki.secondlife.com/wiki/Unicode_In_5_Minutes"/>
          <p:cNvSpPr txBox="1"/>
          <p:nvPr/>
        </p:nvSpPr>
        <p:spPr>
          <a:xfrm>
            <a:off x="7079544" y="7188200"/>
            <a:ext cx="4810399"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1600" u="sng">
                <a:hlinkClick r:id="rId3" invalidUrl="" action="" tgtFrame="" tooltip="" history="1" highlightClick="0" endSnd="0"/>
              </a:defRPr>
            </a:lvl1pPr>
          </a:lstStyle>
          <a:p>
            <a:pPr>
              <a:defRPr u="none"/>
            </a:pPr>
            <a:r>
              <a:rPr u="sng">
                <a:hlinkClick r:id="rId3" invalidUrl="" action="" tgtFrame="" tooltip="" history="1" highlightClick="0" endSnd="0"/>
              </a:rPr>
              <a:t>http://wiki.secondlife.com/wiki/Unicode_In_5_Minutes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Java &amp; Unicode"/>
          <p:cNvSpPr txBox="1"/>
          <p:nvPr>
            <p:ph type="title"/>
          </p:nvPr>
        </p:nvSpPr>
        <p:spPr>
          <a:prstGeom prst="rect">
            <a:avLst/>
          </a:prstGeom>
        </p:spPr>
        <p:txBody>
          <a:bodyPr/>
          <a:lstStyle/>
          <a:p>
            <a:pPr/>
            <a:r>
              <a:t>Java &amp; Unicode</a:t>
            </a:r>
          </a:p>
        </p:txBody>
      </p:sp>
      <p:sp>
        <p:nvSpPr>
          <p:cNvPr id="641" name="Java uses the unicode character encoding system. This means that your program can manipulate characters in different languages and alphabets.…"/>
          <p:cNvSpPr txBox="1"/>
          <p:nvPr>
            <p:ph type="body" idx="1"/>
          </p:nvPr>
        </p:nvSpPr>
        <p:spPr>
          <a:prstGeom prst="rect">
            <a:avLst/>
          </a:prstGeom>
        </p:spPr>
        <p:txBody>
          <a:bodyPr/>
          <a:lstStyle/>
          <a:p>
            <a:pPr/>
            <a:r>
              <a:t>Java uses the </a:t>
            </a:r>
            <a:r>
              <a:rPr b="1"/>
              <a:t>unicode character encoding system</a:t>
            </a:r>
            <a:r>
              <a:t>. This means that your program can manipulate characters in different languages and alphabets.</a:t>
            </a:r>
          </a:p>
          <a:p>
            <a:pPr/>
            <a:r>
              <a:t>Every </a:t>
            </a:r>
            <a:r>
              <a:rPr b="1"/>
              <a:t>char</a:t>
            </a:r>
            <a:r>
              <a:t> variable is defined by </a:t>
            </a:r>
            <a:r>
              <a:rPr b="1"/>
              <a:t>2 bytes</a:t>
            </a:r>
            <a:r>
              <a:t>, i.e. 16 bits.</a:t>
            </a:r>
          </a:p>
          <a:p>
            <a:pPr/>
            <a:r>
              <a:t>Think about </a:t>
            </a:r>
            <a:r>
              <a:rPr b="1"/>
              <a:t>what happens when you read data from a source</a:t>
            </a:r>
            <a:r>
              <a:t>. You will see a series of 1’s and 0’s. You know that these bits represent characters, but how do you know how to interpret them? The answer will depend on the source! Or more precisely, </a:t>
            </a:r>
            <a:r>
              <a:rPr b="1"/>
              <a:t>it will depend on the encoding system used by the source</a:t>
            </a:r>
            <a:r>
              <a:t>.</a:t>
            </a:r>
          </a:p>
          <a:p>
            <a:pPr/>
            <a:r>
              <a:rPr b="1"/>
              <a:t>Same problem when you produce data</a:t>
            </a:r>
            <a:r>
              <a:t>. You have text data in memory (char and String variables). You want to understand and control how this data is transformed in a series of bits. This is important if you want that other parties are able to read what you have produced!</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Screen shot 2013-02-24 at 11.54.14.png" descr="Screen shot 2013-02-24 at 11.54.14.png"/>
          <p:cNvPicPr>
            <a:picLocks noChangeAspect="1"/>
          </p:cNvPicPr>
          <p:nvPr/>
        </p:nvPicPr>
        <p:blipFill>
          <a:blip r:embed="rId2">
            <a:extLst/>
          </a:blip>
          <a:stretch>
            <a:fillRect/>
          </a:stretch>
        </p:blipFill>
        <p:spPr>
          <a:xfrm>
            <a:off x="495300" y="2921000"/>
            <a:ext cx="7975600" cy="2427357"/>
          </a:xfrm>
          <a:prstGeom prst="rect">
            <a:avLst/>
          </a:prstGeom>
          <a:ln w="12700">
            <a:miter lim="400000"/>
          </a:ln>
        </p:spPr>
      </p:pic>
      <p:sp>
        <p:nvSpPr>
          <p:cNvPr id="644" name="Exploring the Unicode Charset"/>
          <p:cNvSpPr txBox="1"/>
          <p:nvPr>
            <p:ph type="title"/>
          </p:nvPr>
        </p:nvSpPr>
        <p:spPr>
          <a:prstGeom prst="rect">
            <a:avLst/>
          </a:prstGeom>
        </p:spPr>
        <p:txBody>
          <a:bodyPr/>
          <a:lstStyle/>
          <a:p>
            <a:pPr/>
            <a:r>
              <a:t>Exploring the Unicode Charset</a:t>
            </a:r>
          </a:p>
        </p:txBody>
      </p:sp>
      <p:sp>
        <p:nvSpPr>
          <p:cNvPr id="645" name="http://www.fileformat.info/info/unicode/char/41/index.htm"/>
          <p:cNvSpPr txBox="1"/>
          <p:nvPr/>
        </p:nvSpPr>
        <p:spPr>
          <a:xfrm>
            <a:off x="0" y="2044700"/>
            <a:ext cx="13004800" cy="67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3800" u="sng">
                <a:hlinkClick r:id="rId3" invalidUrl="" action="" tgtFrame="" tooltip="" history="1" highlightClick="0" endSnd="0"/>
              </a:defRPr>
            </a:lvl1pPr>
          </a:lstStyle>
          <a:p>
            <a:pPr>
              <a:defRPr u="none"/>
            </a:pPr>
            <a:r>
              <a:rPr u="sng">
                <a:hlinkClick r:id="rId3" invalidUrl="" action="" tgtFrame="" tooltip="" history="1" highlightClick="0" endSnd="0"/>
              </a:rPr>
              <a:t>http://www.fileformat.info/info/unicode/char/41/index.htm</a:t>
            </a:r>
          </a:p>
        </p:txBody>
      </p:sp>
      <p:pic>
        <p:nvPicPr>
          <p:cNvPr id="646" name="Screen shot 2013-02-24 at 11.54.38.png" descr="Screen shot 2013-02-24 at 11.54.38.png"/>
          <p:cNvPicPr>
            <a:picLocks noChangeAspect="1"/>
          </p:cNvPicPr>
          <p:nvPr/>
        </p:nvPicPr>
        <p:blipFill>
          <a:blip r:embed="rId4">
            <a:extLst/>
          </a:blip>
          <a:stretch>
            <a:fillRect/>
          </a:stretch>
        </p:blipFill>
        <p:spPr>
          <a:xfrm>
            <a:off x="8657229" y="3475218"/>
            <a:ext cx="4334872" cy="6197601"/>
          </a:xfrm>
          <a:prstGeom prst="rect">
            <a:avLst/>
          </a:prstGeom>
          <a:ln w="12700">
            <a:miter lim="400000"/>
          </a:ln>
        </p:spPr>
      </p:pic>
      <p:pic>
        <p:nvPicPr>
          <p:cNvPr id="647" name="Screen shot 2013-02-24 at 11.54.25.png" descr="Screen shot 2013-02-24 at 11.54.25.png"/>
          <p:cNvPicPr>
            <a:picLocks noChangeAspect="1"/>
          </p:cNvPicPr>
          <p:nvPr/>
        </p:nvPicPr>
        <p:blipFill>
          <a:blip r:embed="rId5">
            <a:extLst/>
          </a:blip>
          <a:stretch>
            <a:fillRect/>
          </a:stretch>
        </p:blipFill>
        <p:spPr>
          <a:xfrm>
            <a:off x="4097827" y="3479800"/>
            <a:ext cx="4373073" cy="6197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43"/>
                                        </p:tgtEl>
                                        <p:attrNameLst>
                                          <p:attrName>style.visibility</p:attrName>
                                        </p:attrNameLst>
                                      </p:cBhvr>
                                      <p:to>
                                        <p:strVal val="visible"/>
                                      </p:to>
                                    </p:set>
                                    <p:anim calcmode="lin" valueType="num">
                                      <p:cBhvr>
                                        <p:cTn id="7" dur="1000" fill="hold"/>
                                        <p:tgtEl>
                                          <p:spTgt spid="643"/>
                                        </p:tgtEl>
                                        <p:attrNameLst>
                                          <p:attrName>ppt_w</p:attrName>
                                        </p:attrNameLst>
                                      </p:cBhvr>
                                      <p:tavLst>
                                        <p:tav tm="0">
                                          <p:val>
                                            <p:fltVal val="0"/>
                                          </p:val>
                                        </p:tav>
                                        <p:tav tm="100000">
                                          <p:val>
                                            <p:strVal val="#ppt_w"/>
                                          </p:val>
                                        </p:tav>
                                      </p:tavLst>
                                    </p:anim>
                                    <p:anim calcmode="lin" valueType="num">
                                      <p:cBhvr>
                                        <p:cTn id="8" dur="1000" fill="hold"/>
                                        <p:tgtEl>
                                          <p:spTgt spid="64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47"/>
                                        </p:tgtEl>
                                        <p:attrNameLst>
                                          <p:attrName>style.visibility</p:attrName>
                                        </p:attrNameLst>
                                      </p:cBhvr>
                                      <p:to>
                                        <p:strVal val="visible"/>
                                      </p:to>
                                    </p:set>
                                    <p:anim calcmode="lin" valueType="num">
                                      <p:cBhvr>
                                        <p:cTn id="13" dur="1000" fill="hold"/>
                                        <p:tgtEl>
                                          <p:spTgt spid="647"/>
                                        </p:tgtEl>
                                        <p:attrNameLst>
                                          <p:attrName>ppt_w</p:attrName>
                                        </p:attrNameLst>
                                      </p:cBhvr>
                                      <p:tavLst>
                                        <p:tav tm="0">
                                          <p:val>
                                            <p:fltVal val="0"/>
                                          </p:val>
                                        </p:tav>
                                        <p:tav tm="100000">
                                          <p:val>
                                            <p:strVal val="#ppt_w"/>
                                          </p:val>
                                        </p:tav>
                                      </p:tavLst>
                                    </p:anim>
                                    <p:anim calcmode="lin" valueType="num">
                                      <p:cBhvr>
                                        <p:cTn id="14" dur="1000" fill="hold"/>
                                        <p:tgtEl>
                                          <p:spTgt spid="64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646"/>
                                        </p:tgtEl>
                                        <p:attrNameLst>
                                          <p:attrName>style.visibility</p:attrName>
                                        </p:attrNameLst>
                                      </p:cBhvr>
                                      <p:to>
                                        <p:strVal val="visible"/>
                                      </p:to>
                                    </p:set>
                                    <p:anim calcmode="lin" valueType="num">
                                      <p:cBhvr>
                                        <p:cTn id="19" dur="1000" fill="hold"/>
                                        <p:tgtEl>
                                          <p:spTgt spid="646"/>
                                        </p:tgtEl>
                                        <p:attrNameLst>
                                          <p:attrName>ppt_w</p:attrName>
                                        </p:attrNameLst>
                                      </p:cBhvr>
                                      <p:tavLst>
                                        <p:tav tm="0">
                                          <p:val>
                                            <p:fltVal val="0"/>
                                          </p:val>
                                        </p:tav>
                                        <p:tav tm="100000">
                                          <p:val>
                                            <p:strVal val="#ppt_w"/>
                                          </p:val>
                                        </p:tav>
                                      </p:tavLst>
                                    </p:anim>
                                    <p:anim calcmode="lin" valueType="num">
                                      <p:cBhvr>
                                        <p:cTn id="20" dur="1000" fill="hold"/>
                                        <p:tgtEl>
                                          <p:spTgt spid="6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 grpId="2"/>
      <p:bldP build="whole" bldLvl="1" animBg="1" rev="0" advAuto="0" spid="646" grpId="3"/>
      <p:bldP build="whole" bldLvl="1" animBg="1" rev="0" advAuto="0" spid="643" grpId="1"/>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649" name="Example: 03-CharacterIODemo"/>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rPr>
              <a:t>03-CharacterIODemo</a:t>
            </a:r>
          </a:p>
        </p:txBody>
      </p:sp>
      <p:pic>
        <p:nvPicPr>
          <p:cNvPr id="650" name="droppedImage.png" descr="droppedImage.png"/>
          <p:cNvPicPr>
            <a:picLocks noChangeAspect="1"/>
          </p:cNvPicPr>
          <p:nvPr/>
        </p:nvPicPr>
        <p:blipFill>
          <a:blip r:embed="rId2">
            <a:extLst/>
          </a:blip>
          <a:stretch>
            <a:fillRect/>
          </a:stretch>
        </p:blipFill>
        <p:spPr>
          <a:xfrm>
            <a:off x="8039100" y="5416550"/>
            <a:ext cx="3517900" cy="3517900"/>
          </a:xfrm>
          <a:prstGeom prst="rect">
            <a:avLst/>
          </a:prstGeom>
          <a:ln w="12700">
            <a:miter lim="400000"/>
          </a:ln>
        </p:spPr>
      </p:pic>
      <p:sp>
        <p:nvSpPr>
          <p:cNvPr id="651" name="How do I avoid these damn ?l?ves when I want to see élèves?"/>
          <p:cNvSpPr txBox="1"/>
          <p:nvPr/>
        </p:nvSpPr>
        <p:spPr>
          <a:xfrm>
            <a:off x="426770" y="6174691"/>
            <a:ext cx="7519886" cy="2281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i="1" sz="4800">
                <a:latin typeface="+mn-lt"/>
                <a:ea typeface="+mn-ea"/>
                <a:cs typeface="+mn-cs"/>
                <a:sym typeface="Helvetica Neue"/>
              </a:defRPr>
            </a:pPr>
            <a:r>
              <a:t>How do I avoid these damn </a:t>
            </a:r>
            <a:r>
              <a:rPr b="1"/>
              <a:t>?l?ves</a:t>
            </a:r>
            <a:r>
              <a:t> when I want to see </a:t>
            </a:r>
            <a:r>
              <a:rPr b="1"/>
              <a:t>élèves</a:t>
            </a:r>
            <a:r>
              <a: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CharacterIODemo"/>
          <p:cNvSpPr txBox="1"/>
          <p:nvPr>
            <p:ph type="title"/>
          </p:nvPr>
        </p:nvSpPr>
        <p:spPr>
          <a:prstGeom prst="rect">
            <a:avLst/>
          </a:prstGeom>
        </p:spPr>
        <p:txBody>
          <a:bodyPr/>
          <a:lstStyle/>
          <a:p>
            <a:pPr/>
            <a:r>
              <a:t>CharacterIODemo</a:t>
            </a:r>
          </a:p>
        </p:txBody>
      </p:sp>
      <p:sp>
        <p:nvSpPr>
          <p:cNvPr id="654" name="Step 1: code walkthrough and live demo (10’)…"/>
          <p:cNvSpPr txBox="1"/>
          <p:nvPr>
            <p:ph type="body" idx="1"/>
          </p:nvPr>
        </p:nvSpPr>
        <p:spPr>
          <a:prstGeom prst="rect">
            <a:avLst/>
          </a:prstGeom>
        </p:spPr>
        <p:txBody>
          <a:bodyPr/>
          <a:lstStyle/>
          <a:p>
            <a:pPr/>
            <a:r>
              <a:rPr b="1"/>
              <a:t>Step 1</a:t>
            </a:r>
            <a:r>
              <a:t>: code walkthrough and live demo (10’)</a:t>
            </a:r>
          </a:p>
          <a:p>
            <a:pPr/>
            <a:r>
              <a:rPr b="1"/>
              <a:t>Step 2</a:t>
            </a:r>
            <a:r>
              <a:t>: self-study of the code and individual experiments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Demo"/>
          <p:cNvSpPr txBox="1"/>
          <p:nvPr>
            <p:ph type="title"/>
          </p:nvPr>
        </p:nvSpPr>
        <p:spPr>
          <a:prstGeom prst="rect">
            <a:avLst/>
          </a:prstGeom>
        </p:spPr>
        <p:txBody>
          <a:bodyPr/>
          <a:lstStyle/>
          <a:p>
            <a:pPr/>
            <a:r>
              <a:t>Demo</a:t>
            </a:r>
          </a:p>
        </p:txBody>
      </p:sp>
      <p:sp>
        <p:nvSpPr>
          <p:cNvPr id="657" name="When I encode 'ABC élève 広島' (12 chars) with encoding US-ASCII, I generate 12 bytes.…"/>
          <p:cNvSpPr txBox="1"/>
          <p:nvPr/>
        </p:nvSpPr>
        <p:spPr>
          <a:xfrm>
            <a:off x="492471" y="2627629"/>
            <a:ext cx="12019858" cy="379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When I encode '</a:t>
            </a:r>
            <a:r>
              <a:rPr b="1">
                <a:solidFill>
                  <a:schemeClr val="accent2">
                    <a:hueOff val="-554920"/>
                    <a:satOff val="-21482"/>
                    <a:lumOff val="-6228"/>
                  </a:schemeClr>
                </a:solidFill>
              </a:rPr>
              <a:t>ABC élève　広島</a:t>
            </a:r>
            <a:r>
              <a:t>' (12 chars) with encoding US-ASCII, I generate 12 bytes.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01000001     65</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01000010     66</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01000011     67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00100000     32</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01101100    108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01110110    118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01100101    101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default encoding for this JVM (UTF-8), I get: </a:t>
            </a:r>
            <a:r>
              <a:rPr b="1">
                <a:solidFill>
                  <a:schemeClr val="accent5"/>
                </a:solidFill>
              </a:rPr>
              <a:t>ABC ?l?ve???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same encoding (US-ASCII) for this JVM (UTF-8), I get: </a:t>
            </a:r>
            <a:r>
              <a:rPr b="1">
                <a:solidFill>
                  <a:schemeClr val="accent5"/>
                </a:solidFill>
              </a:rPr>
              <a:t>ABC ?l?ve???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Demo"/>
          <p:cNvSpPr txBox="1"/>
          <p:nvPr>
            <p:ph type="title"/>
          </p:nvPr>
        </p:nvSpPr>
        <p:spPr>
          <a:prstGeom prst="rect">
            <a:avLst/>
          </a:prstGeom>
        </p:spPr>
        <p:txBody>
          <a:bodyPr/>
          <a:lstStyle/>
          <a:p>
            <a:pPr/>
            <a:r>
              <a:t>Demo</a:t>
            </a:r>
          </a:p>
        </p:txBody>
      </p:sp>
      <p:sp>
        <p:nvSpPr>
          <p:cNvPr id="660" name="When I encode 'ABC élève 広島' (12 chars) with encoding ISO-8859-15, I generate 12 bytes.…"/>
          <p:cNvSpPr txBox="1"/>
          <p:nvPr/>
        </p:nvSpPr>
        <p:spPr>
          <a:xfrm>
            <a:off x="492471" y="2627629"/>
            <a:ext cx="12019858" cy="379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When I encode '</a:t>
            </a:r>
            <a:r>
              <a:rPr b="1">
                <a:solidFill>
                  <a:schemeClr val="accent2">
                    <a:hueOff val="-554920"/>
                    <a:satOff val="-21482"/>
                    <a:lumOff val="-6228"/>
                  </a:schemeClr>
                </a:solidFill>
              </a:rPr>
              <a:t>ABC élève　広島</a:t>
            </a:r>
            <a:r>
              <a:t>' (12 chars) with encoding ISO-8859-15, I generate 12 bytes.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01000001     65</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01000010     66</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01000011     67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00100000     32</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11101001    -23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01101100    108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11101000    -24</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01110110    118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01100101    101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00111111     63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default encoding for this JVM (UTF-8), I get: </a:t>
            </a:r>
            <a:r>
              <a:rPr b="1">
                <a:solidFill>
                  <a:schemeClr val="accent5"/>
                </a:solidFill>
              </a:rPr>
              <a:t>ABC lve???</a:t>
            </a:r>
            <a:endParaRPr b="1">
              <a:solidFill>
                <a:schemeClr val="accent5"/>
              </a:solidFill>
            </a:endParaR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same encoding (ISO-8859-15) for this JVM (UTF-8), I get: </a:t>
            </a:r>
            <a:r>
              <a:rPr b="1">
                <a:solidFill>
                  <a:schemeClr val="accent5"/>
                </a:solidFill>
              </a:rPr>
              <a:t>ABC élève???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185137" y="207490"/>
            <a:ext cx="6729176" cy="3173260"/>
          </a:xfrm>
          <a:prstGeom prst="rect">
            <a:avLst/>
          </a:prstGeom>
          <a:ln w="12700">
            <a:miter lim="400000"/>
          </a:ln>
        </p:spPr>
      </p:pic>
      <p:pic>
        <p:nvPicPr>
          <p:cNvPr id="248" name="Image" descr="Image"/>
          <p:cNvPicPr>
            <a:picLocks noChangeAspect="1"/>
          </p:cNvPicPr>
          <p:nvPr/>
        </p:nvPicPr>
        <p:blipFill>
          <a:blip r:embed="rId3">
            <a:extLst/>
          </a:blip>
          <a:stretch>
            <a:fillRect/>
          </a:stretch>
        </p:blipFill>
        <p:spPr>
          <a:xfrm>
            <a:off x="1739900" y="4139927"/>
            <a:ext cx="9525000" cy="4114801"/>
          </a:xfrm>
          <a:prstGeom prst="rect">
            <a:avLst/>
          </a:prstGeom>
          <a:ln w="12700">
            <a:miter lim="400000"/>
          </a:ln>
        </p:spPr>
      </p:pic>
      <p:sp>
        <p:nvSpPr>
          <p:cNvPr id="249" name="2019"/>
          <p:cNvSpPr txBox="1"/>
          <p:nvPr/>
        </p:nvSpPr>
        <p:spPr>
          <a:xfrm>
            <a:off x="439253" y="1312360"/>
            <a:ext cx="1300583"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2019</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Demo"/>
          <p:cNvSpPr txBox="1"/>
          <p:nvPr>
            <p:ph type="title"/>
          </p:nvPr>
        </p:nvSpPr>
        <p:spPr>
          <a:prstGeom prst="rect">
            <a:avLst/>
          </a:prstGeom>
        </p:spPr>
        <p:txBody>
          <a:bodyPr/>
          <a:lstStyle/>
          <a:p>
            <a:pPr/>
            <a:r>
              <a:t>Demo</a:t>
            </a:r>
          </a:p>
        </p:txBody>
      </p:sp>
      <p:sp>
        <p:nvSpPr>
          <p:cNvPr id="663" name="When I encode 'ABC élève 広島' (12 chars) with encoding UTF-8, I generate 20 bytes.…"/>
          <p:cNvSpPr txBox="1"/>
          <p:nvPr/>
        </p:nvSpPr>
        <p:spPr>
          <a:xfrm>
            <a:off x="492471" y="2762250"/>
            <a:ext cx="12019858" cy="570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When I encode '</a:t>
            </a:r>
            <a:r>
              <a:rPr b="1">
                <a:solidFill>
                  <a:schemeClr val="accent2">
                    <a:hueOff val="-554920"/>
                    <a:satOff val="-21482"/>
                    <a:lumOff val="-6228"/>
                  </a:schemeClr>
                </a:solidFill>
              </a:rPr>
              <a:t>ABC élève　広島</a:t>
            </a:r>
            <a:r>
              <a:t>' (12 chars) with encoding UTF-8, I generate 20 bytes.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01000001     65</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01000010     66</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01000011     67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00100000     32</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11000011    -61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10101001    -87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01101100    108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11000011    -61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10101000    -88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01110110    118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01100101    101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11100011    -29</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10000000   -128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10000000   -128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11100101    -27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10111010    -70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10000011   -125</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11100101    -27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10110011    -77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10110110    -74</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default encoding for this JVM (UTF-8), I get: </a:t>
            </a:r>
            <a:r>
              <a:rPr b="1">
                <a:solidFill>
                  <a:schemeClr val="accent2">
                    <a:hueOff val="-554920"/>
                    <a:satOff val="-21482"/>
                    <a:lumOff val="-6228"/>
                  </a:schemeClr>
                </a:solidFill>
              </a:rPr>
              <a:t>ABC élève　広島</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same encoding (UTF-8) for this JVM (UTF-8), I get: </a:t>
            </a:r>
            <a:r>
              <a:rPr b="1">
                <a:solidFill>
                  <a:schemeClr val="accent2">
                    <a:hueOff val="-554920"/>
                    <a:satOff val="-21482"/>
                    <a:lumOff val="-6228"/>
                  </a:schemeClr>
                </a:solidFill>
              </a:rPr>
              <a:t>ABC élève　広島</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Demo"/>
          <p:cNvSpPr txBox="1"/>
          <p:nvPr>
            <p:ph type="title"/>
          </p:nvPr>
        </p:nvSpPr>
        <p:spPr>
          <a:prstGeom prst="rect">
            <a:avLst/>
          </a:prstGeom>
        </p:spPr>
        <p:txBody>
          <a:bodyPr/>
          <a:lstStyle/>
          <a:p>
            <a:pPr/>
            <a:r>
              <a:t>Demo</a:t>
            </a:r>
          </a:p>
        </p:txBody>
      </p:sp>
      <p:sp>
        <p:nvSpPr>
          <p:cNvPr id="666" name="When I encode 'ABC élève 広島' (12 chars) with encoding UTF-16, I generate 26 bytes.…"/>
          <p:cNvSpPr txBox="1"/>
          <p:nvPr/>
        </p:nvSpPr>
        <p:spPr>
          <a:xfrm>
            <a:off x="492471" y="2247900"/>
            <a:ext cx="12019858" cy="703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When I encode '</a:t>
            </a:r>
            <a:r>
              <a:rPr b="1">
                <a:solidFill>
                  <a:schemeClr val="accent2">
                    <a:hueOff val="-554920"/>
                    <a:satOff val="-21482"/>
                    <a:lumOff val="-6228"/>
                  </a:schemeClr>
                </a:solidFill>
              </a:rPr>
              <a:t>ABC élève　広島</a:t>
            </a:r>
            <a:r>
              <a:t>' (12 chars) with encoding UTF-16, I generate 26 bytes.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11111110     -2</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11111111     -1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01000001     65</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01000010     66</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01000011     67</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00100000     32</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11101001    -23</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01101100    108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11101000    -24</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01110110    118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01100101    101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00110000     48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00000000      0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01011110     94</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10000011   -125</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01011100     92</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11110110    -10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default encoding for this JVM (UTF-8), I get: </a:t>
            </a:r>
            <a:r>
              <a:rPr b="1">
                <a:solidFill>
                  <a:schemeClr val="accent5"/>
                </a:solidFill>
              </a:rPr>
              <a:t>ABC lve0^\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If I decode the result with the same encoding (UTF-16) for this JVM (UTF-8), I get: </a:t>
            </a:r>
            <a:r>
              <a:rPr b="1">
                <a:solidFill>
                  <a:schemeClr val="accent2">
                    <a:hueOff val="-554920"/>
                    <a:satOff val="-21482"/>
                    <a:lumOff val="-6228"/>
                  </a:schemeClr>
                </a:solidFill>
              </a:rPr>
              <a:t>ABC élève　広島</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Code walkthrough"/>
          <p:cNvSpPr txBox="1"/>
          <p:nvPr>
            <p:ph type="title"/>
          </p:nvPr>
        </p:nvSpPr>
        <p:spPr>
          <a:prstGeom prst="rect">
            <a:avLst/>
          </a:prstGeom>
        </p:spPr>
        <p:txBody>
          <a:bodyPr/>
          <a:lstStyle/>
          <a:p>
            <a:pPr/>
            <a:r>
              <a:t>Code walkthrough</a:t>
            </a:r>
          </a:p>
        </p:txBody>
      </p:sp>
      <p:sp>
        <p:nvSpPr>
          <p:cNvPr id="669" name="// Lets create an output stream, which will send written bytes to a memory zone…"/>
          <p:cNvSpPr txBox="1"/>
          <p:nvPr/>
        </p:nvSpPr>
        <p:spPr>
          <a:xfrm>
            <a:off x="492471" y="2621167"/>
            <a:ext cx="12019858" cy="2729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latin typeface="Consolas"/>
                <a:ea typeface="Consolas"/>
                <a:cs typeface="Consolas"/>
                <a:sym typeface="Consolas"/>
              </a:defRPr>
            </a:pPr>
            <a:r>
              <a:t>// Lets create an output stream, which will send written bytes to a memory zone</a:t>
            </a:r>
          </a:p>
          <a:p>
            <a:pPr algn="l">
              <a:defRPr sz="1800">
                <a:latin typeface="Consolas"/>
                <a:ea typeface="Consolas"/>
                <a:cs typeface="Consolas"/>
                <a:sym typeface="Consolas"/>
              </a:defRPr>
            </a:pPr>
            <a:r>
              <a:rPr b="1"/>
              <a:t>ByteArrayOutputStream</a:t>
            </a:r>
            <a:r>
              <a:t> os = new ByteArrayOutputStream();</a:t>
            </a:r>
          </a:p>
          <a:p>
            <a:pPr algn="l">
              <a:defRPr sz="1800">
                <a:latin typeface="Consolas"/>
                <a:ea typeface="Consolas"/>
                <a:cs typeface="Consolas"/>
                <a:sym typeface="Consolas"/>
              </a:defRPr>
            </a:pPr>
            <a:r>
              <a:t>...</a:t>
            </a:r>
          </a:p>
          <a:p>
            <a:pPr algn="l">
              <a:defRPr sz="1800">
                <a:latin typeface="Consolas"/>
                <a:ea typeface="Consolas"/>
                <a:cs typeface="Consolas"/>
                <a:sym typeface="Consolas"/>
              </a:defRPr>
            </a:pPr>
            <a:r>
              <a:t>byte[] encodedMessage = os.toByteArray();</a:t>
            </a:r>
          </a:p>
          <a:p>
            <a:pPr algn="l">
              <a:defRPr sz="1800">
                <a:latin typeface="Consolas"/>
                <a:ea typeface="Consolas"/>
                <a:cs typeface="Consolas"/>
                <a:sym typeface="Consolas"/>
              </a:defRPr>
            </a:pPr>
            <a:r>
              <a:t>...</a:t>
            </a:r>
          </a:p>
          <a:p>
            <a:pPr algn="l">
              <a:defRPr sz="1800">
                <a:latin typeface="Consolas"/>
                <a:ea typeface="Consolas"/>
                <a:cs typeface="Consolas"/>
                <a:sym typeface="Consolas"/>
              </a:defRPr>
            </a:pPr>
            <a:r>
              <a:t>decodedMessage = new String(encodedMessage, </a:t>
            </a:r>
            <a:r>
              <a:rPr b="1"/>
              <a:t>encoding</a:t>
            </a:r>
            <a:r>
              <a:t>);</a:t>
            </a:r>
          </a:p>
          <a:p>
            <a:pPr algn="l">
              <a:defRPr sz="1800">
                <a:latin typeface="Consolas"/>
                <a:ea typeface="Consolas"/>
                <a:cs typeface="Consolas"/>
                <a:sym typeface="Consolas"/>
              </a:defRPr>
            </a:pPr>
          </a:p>
          <a:p>
            <a:pPr algn="l">
              <a:defRPr sz="1800">
                <a:latin typeface="Consolas"/>
                <a:ea typeface="Consolas"/>
                <a:cs typeface="Consolas"/>
                <a:sym typeface="Consolas"/>
              </a:defRPr>
            </a:pPr>
          </a:p>
          <a:p>
            <a:pPr algn="l">
              <a:defRPr sz="1800">
                <a:latin typeface="Consolas"/>
                <a:ea typeface="Consolas"/>
                <a:cs typeface="Consolas"/>
                <a:sym typeface="Consolas"/>
              </a:defRPr>
            </a:pPr>
            <a:r>
              <a:t>OutputStreamWriter writer = new OutputStreamWriter(os, </a:t>
            </a:r>
            <a:r>
              <a:rPr b="1"/>
              <a:t>encoding</a:t>
            </a:r>
            <a:r>
              <a:t>);</a:t>
            </a:r>
          </a:p>
          <a:p>
            <a:pPr algn="l">
              <a:defRPr sz="1800">
                <a:latin typeface="Consolas"/>
                <a:ea typeface="Consolas"/>
                <a:cs typeface="Consolas"/>
                <a:sym typeface="Consolas"/>
              </a:defRPr>
            </a:pPr>
            <a:r>
              <a:t>writer.write(message);</a:t>
            </a:r>
          </a:p>
        </p:txBody>
      </p:sp>
      <p:sp>
        <p:nvSpPr>
          <p:cNvPr id="670" name="Rectangle"/>
          <p:cNvSpPr/>
          <p:nvPr/>
        </p:nvSpPr>
        <p:spPr>
          <a:xfrm>
            <a:off x="362173" y="2434423"/>
            <a:ext cx="10357601" cy="1977874"/>
          </a:xfrm>
          <a:prstGeom prst="rect">
            <a:avLst/>
          </a:prstGeom>
          <a:ln w="25400">
            <a:solidFill>
              <a:srgbClr val="85888D"/>
            </a:solidFill>
            <a:miter lim="400000"/>
          </a:ln>
        </p:spPr>
        <p:txBody>
          <a:bodyPr lIns="50800" tIns="50800" rIns="50800" bIns="50800" anchor="ctr"/>
          <a:lstStyle/>
          <a:p>
            <a:pPr>
              <a:defRPr sz="3600"/>
            </a:pPr>
          </a:p>
        </p:txBody>
      </p:sp>
      <p:sp>
        <p:nvSpPr>
          <p:cNvPr id="671" name="Rectangle"/>
          <p:cNvSpPr/>
          <p:nvPr/>
        </p:nvSpPr>
        <p:spPr>
          <a:xfrm>
            <a:off x="362173" y="4624463"/>
            <a:ext cx="10357601" cy="970395"/>
          </a:xfrm>
          <a:prstGeom prst="rect">
            <a:avLst/>
          </a:prstGeom>
          <a:ln w="25400">
            <a:solidFill>
              <a:srgbClr val="85888D"/>
            </a:solidFill>
            <a:miter lim="400000"/>
          </a:ln>
        </p:spPr>
        <p:txBody>
          <a:bodyPr lIns="50800" tIns="50800" rIns="50800" bIns="50800" anchor="ctr"/>
          <a:lstStyle/>
          <a:p>
            <a:pPr>
              <a:defRPr sz="3600"/>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Beware of the FileReader and FileWriter!"/>
          <p:cNvSpPr txBox="1"/>
          <p:nvPr>
            <p:ph type="title"/>
          </p:nvPr>
        </p:nvSpPr>
        <p:spPr>
          <a:prstGeom prst="rect">
            <a:avLst/>
          </a:prstGeom>
        </p:spPr>
        <p:txBody>
          <a:bodyPr/>
          <a:lstStyle/>
          <a:p>
            <a:pPr/>
            <a:r>
              <a:t>Beware of the FileReader and FileWriter!</a:t>
            </a:r>
          </a:p>
        </p:txBody>
      </p:sp>
      <p:pic>
        <p:nvPicPr>
          <p:cNvPr id="674" name="Image" descr="Image"/>
          <p:cNvPicPr>
            <a:picLocks noChangeAspect="1"/>
          </p:cNvPicPr>
          <p:nvPr/>
        </p:nvPicPr>
        <p:blipFill>
          <a:blip r:embed="rId2">
            <a:extLst/>
          </a:blip>
          <a:stretch>
            <a:fillRect/>
          </a:stretch>
        </p:blipFill>
        <p:spPr>
          <a:xfrm>
            <a:off x="393618" y="2209029"/>
            <a:ext cx="12674601" cy="3009901"/>
          </a:xfrm>
          <a:prstGeom prst="rect">
            <a:avLst/>
          </a:prstGeom>
          <a:ln w="12700">
            <a:miter lim="400000"/>
          </a:ln>
        </p:spPr>
      </p:pic>
      <p:sp>
        <p:nvSpPr>
          <p:cNvPr id="675" name="Reader reader = new InputStreamReader(new FileInputStream(file), “UTF-8”);…"/>
          <p:cNvSpPr txBox="1"/>
          <p:nvPr/>
        </p:nvSpPr>
        <p:spPr>
          <a:xfrm>
            <a:off x="1002995" y="8523688"/>
            <a:ext cx="1143044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accent2">
                    <a:hueOff val="-554920"/>
                    <a:satOff val="-21482"/>
                    <a:lumOff val="-6228"/>
                  </a:schemeClr>
                </a:solidFill>
                <a:latin typeface="Menlo Regular"/>
                <a:ea typeface="Menlo Regular"/>
                <a:cs typeface="Menlo Regular"/>
                <a:sym typeface="Menlo Regular"/>
              </a:defRPr>
            </a:pPr>
            <a:r>
              <a:t>Reader reader = new InputStreamReader(new FileInputStream(file), “UTF-8”);</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2000">
                <a:solidFill>
                  <a:schemeClr val="accent2">
                    <a:hueOff val="-554920"/>
                    <a:satOff val="-21482"/>
                    <a:lumOff val="-6228"/>
                  </a:schemeClr>
                </a:solidFill>
                <a:latin typeface="Menlo Regular"/>
                <a:ea typeface="Menlo Regular"/>
                <a:cs typeface="Menlo Regular"/>
                <a:sym typeface="Menlo Regular"/>
              </a:defRPr>
            </a:pPr>
            <a:r>
              <a:t>is safer than</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accent2">
                    <a:hueOff val="-554920"/>
                    <a:satOff val="-21482"/>
                    <a:lumOff val="-6228"/>
                  </a:schemeClr>
                </a:solidFill>
                <a:latin typeface="Menlo Regular"/>
                <a:ea typeface="Menlo Regular"/>
                <a:cs typeface="Menlo Regular"/>
                <a:sym typeface="Menlo Regular"/>
              </a:defRPr>
            </a:pPr>
            <a:r>
              <a:t>Reader reader = new FileReader(file); // what is the “default” encoding???</a:t>
            </a:r>
          </a:p>
        </p:txBody>
      </p:sp>
      <p:pic>
        <p:nvPicPr>
          <p:cNvPr id="676" name="Image" descr="Image"/>
          <p:cNvPicPr>
            <a:picLocks noChangeAspect="1"/>
          </p:cNvPicPr>
          <p:nvPr/>
        </p:nvPicPr>
        <p:blipFill>
          <a:blip r:embed="rId3">
            <a:extLst/>
          </a:blip>
          <a:stretch>
            <a:fillRect/>
          </a:stretch>
        </p:blipFill>
        <p:spPr>
          <a:xfrm>
            <a:off x="399968" y="5190120"/>
            <a:ext cx="12636501" cy="3403601"/>
          </a:xfrm>
          <a:prstGeom prst="rect">
            <a:avLst/>
          </a:prstGeom>
          <a:ln w="12700">
            <a:miter lim="400000"/>
          </a:ln>
        </p:spPr>
      </p:pic>
      <p:sp>
        <p:nvSpPr>
          <p:cNvPr id="677" name="Line"/>
          <p:cNvSpPr/>
          <p:nvPr/>
        </p:nvSpPr>
        <p:spPr>
          <a:xfrm flipH="1">
            <a:off x="5807835" y="2768478"/>
            <a:ext cx="1088349" cy="1389094"/>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678" name="no way to specify an encoding!!!"/>
          <p:cNvSpPr txBox="1"/>
          <p:nvPr/>
        </p:nvSpPr>
        <p:spPr>
          <a:xfrm>
            <a:off x="4874173" y="2209926"/>
            <a:ext cx="6081777"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5"/>
                </a:solidFill>
              </a:defRPr>
            </a:lvl1pPr>
          </a:lstStyle>
          <a:p>
            <a:pPr/>
            <a:r>
              <a:t>no way to specify an encoding!!!</a:t>
            </a:r>
          </a:p>
        </p:txBody>
      </p:sp>
      <p:sp>
        <p:nvSpPr>
          <p:cNvPr id="679" name="Line"/>
          <p:cNvSpPr/>
          <p:nvPr/>
        </p:nvSpPr>
        <p:spPr>
          <a:xfrm flipH="1">
            <a:off x="5807835" y="6201290"/>
            <a:ext cx="1088349" cy="1389095"/>
          </a:xfrm>
          <a:prstGeom prst="line">
            <a:avLst/>
          </a:prstGeom>
          <a:ln w="25400">
            <a:solidFill>
              <a:schemeClr val="accent2">
                <a:hueOff val="-554920"/>
                <a:satOff val="-21482"/>
                <a:lumOff val="-6228"/>
              </a:schemeClr>
            </a:solidFill>
            <a:miter lim="400000"/>
            <a:tailEnd type="triangle"/>
          </a:ln>
        </p:spPr>
        <p:txBody>
          <a:bodyPr lIns="50800" tIns="50800" rIns="50800" bIns="50800" anchor="ctr"/>
          <a:lstStyle/>
          <a:p>
            <a:pPr>
              <a:defRPr sz="3600"/>
            </a:pPr>
          </a:p>
        </p:txBody>
      </p:sp>
      <p:sp>
        <p:nvSpPr>
          <p:cNvPr id="680" name="InputStreamReader to the rescue"/>
          <p:cNvSpPr txBox="1"/>
          <p:nvPr/>
        </p:nvSpPr>
        <p:spPr>
          <a:xfrm>
            <a:off x="5236492" y="5563600"/>
            <a:ext cx="6281700" cy="6097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2">
                    <a:hueOff val="-554920"/>
                    <a:satOff val="-21482"/>
                    <a:lumOff val="-6228"/>
                  </a:schemeClr>
                </a:solidFill>
              </a:defRPr>
            </a:lvl1pPr>
          </a:lstStyle>
          <a:p>
            <a:pPr/>
            <a:r>
              <a:t>InputStreamReader to the rescue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Shit Happens...  Dealing with IO Exceptions"/>
          <p:cNvSpPr txBox="1"/>
          <p:nvPr>
            <p:ph type="title"/>
          </p:nvPr>
        </p:nvSpPr>
        <p:spPr>
          <a:xfrm>
            <a:off x="571500" y="1219200"/>
            <a:ext cx="11861800" cy="2336800"/>
          </a:xfrm>
          <a:prstGeom prst="rect">
            <a:avLst/>
          </a:prstGeom>
        </p:spPr>
        <p:txBody>
          <a:bodyPr/>
          <a:lstStyle/>
          <a:p>
            <a:pPr algn="ctr">
              <a:defRPr sz="6000"/>
            </a:pPr>
            <a:r>
              <a:t>Shit Happens... </a:t>
            </a:r>
          </a:p>
          <a:p>
            <a:pPr algn="ctr">
              <a:defRPr sz="6000"/>
            </a:pPr>
            <a:r>
              <a:t>Dealing with IO Exceptions</a:t>
            </a:r>
          </a:p>
        </p:txBody>
      </p:sp>
      <p:pic>
        <p:nvPicPr>
          <p:cNvPr id="683" name="5661780397.tiff" descr="5661780397.tiff"/>
          <p:cNvPicPr>
            <a:picLocks noChangeAspect="1"/>
          </p:cNvPicPr>
          <p:nvPr/>
        </p:nvPicPr>
        <p:blipFill>
          <a:blip r:embed="rId2">
            <a:extLst/>
          </a:blip>
          <a:stretch>
            <a:fillRect/>
          </a:stretch>
        </p:blipFill>
        <p:spPr>
          <a:xfrm>
            <a:off x="2971800" y="4013200"/>
            <a:ext cx="7048500" cy="46990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5" name="Screen Shot 2014-03-02 at 09.15.11.png" descr="Screen Shot 2014-03-02 at 09.15.11.png"/>
          <p:cNvPicPr>
            <a:picLocks noChangeAspect="1"/>
          </p:cNvPicPr>
          <p:nvPr/>
        </p:nvPicPr>
        <p:blipFill>
          <a:blip r:embed="rId2">
            <a:extLst/>
          </a:blip>
          <a:stretch>
            <a:fillRect/>
          </a:stretch>
        </p:blipFill>
        <p:spPr>
          <a:xfrm>
            <a:off x="258299" y="1743166"/>
            <a:ext cx="12496801" cy="7708901"/>
          </a:xfrm>
          <a:prstGeom prst="rect">
            <a:avLst/>
          </a:prstGeom>
          <a:ln w="12700">
            <a:miter lim="400000"/>
          </a:ln>
        </p:spPr>
      </p:pic>
      <p:sp>
        <p:nvSpPr>
          <p:cNvPr id="686" name="Line"/>
          <p:cNvSpPr/>
          <p:nvPr/>
        </p:nvSpPr>
        <p:spPr>
          <a:xfrm flipV="1">
            <a:off x="2692400" y="1296541"/>
            <a:ext cx="750789" cy="1370459"/>
          </a:xfrm>
          <a:prstGeom prst="line">
            <a:avLst/>
          </a:prstGeom>
          <a:ln w="762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687" name="Line"/>
          <p:cNvSpPr/>
          <p:nvPr/>
        </p:nvSpPr>
        <p:spPr>
          <a:xfrm flipH="1" flipV="1">
            <a:off x="190896" y="2031652"/>
            <a:ext cx="215504" cy="1091407"/>
          </a:xfrm>
          <a:prstGeom prst="line">
            <a:avLst/>
          </a:prstGeom>
          <a:ln w="762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688" name="Line"/>
          <p:cNvSpPr/>
          <p:nvPr/>
        </p:nvSpPr>
        <p:spPr>
          <a:xfrm flipV="1">
            <a:off x="2806700" y="2209800"/>
            <a:ext cx="750789" cy="1370459"/>
          </a:xfrm>
          <a:prstGeom prst="line">
            <a:avLst/>
          </a:prstGeom>
          <a:ln w="762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689" name="Line"/>
          <p:cNvSpPr/>
          <p:nvPr/>
        </p:nvSpPr>
        <p:spPr>
          <a:xfrm flipV="1">
            <a:off x="2806700" y="6654800"/>
            <a:ext cx="750789" cy="1370459"/>
          </a:xfrm>
          <a:prstGeom prst="line">
            <a:avLst/>
          </a:prstGeom>
          <a:ln w="762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References"/>
          <p:cNvSpPr txBox="1"/>
          <p:nvPr>
            <p:ph type="title"/>
          </p:nvPr>
        </p:nvSpPr>
        <p:spPr>
          <a:xfrm>
            <a:off x="571500" y="1219200"/>
            <a:ext cx="11861800" cy="2336800"/>
          </a:xfrm>
          <a:prstGeom prst="rect">
            <a:avLst/>
          </a:prstGeom>
        </p:spPr>
        <p:txBody>
          <a:bodyPr/>
          <a:lstStyle>
            <a:lvl1pPr algn="ctr">
              <a:defRPr sz="6000"/>
            </a:lvl1pPr>
          </a:lstStyle>
          <a:p>
            <a:pPr/>
            <a:r>
              <a:t>References</a:t>
            </a:r>
          </a:p>
        </p:txBody>
      </p:sp>
      <p:pic>
        <p:nvPicPr>
          <p:cNvPr id="692" name="droppedImage.png" descr="droppedImage.png"/>
          <p:cNvPicPr>
            <a:picLocks noChangeAspect="1"/>
          </p:cNvPicPr>
          <p:nvPr/>
        </p:nvPicPr>
        <p:blipFill>
          <a:blip r:embed="rId2">
            <a:extLst/>
          </a:blip>
          <a:stretch>
            <a:fillRect/>
          </a:stretch>
        </p:blipFill>
        <p:spPr>
          <a:xfrm>
            <a:off x="4368800" y="3930650"/>
            <a:ext cx="4254500" cy="42545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The IO Trail in the Java Tutorial"/>
          <p:cNvSpPr txBox="1"/>
          <p:nvPr>
            <p:ph type="title"/>
          </p:nvPr>
        </p:nvSpPr>
        <p:spPr>
          <a:prstGeom prst="rect">
            <a:avLst/>
          </a:prstGeom>
        </p:spPr>
        <p:txBody>
          <a:bodyPr/>
          <a:lstStyle/>
          <a:p>
            <a:pPr/>
            <a:r>
              <a:t>The IO Trail in the Java Tutorial</a:t>
            </a:r>
          </a:p>
        </p:txBody>
      </p:sp>
      <p:pic>
        <p:nvPicPr>
          <p:cNvPr id="695" name="droppedImage.png" descr="droppedImage.png"/>
          <p:cNvPicPr>
            <a:picLocks noChangeAspect="1"/>
          </p:cNvPicPr>
          <p:nvPr/>
        </p:nvPicPr>
        <p:blipFill>
          <a:blip r:embed="rId2">
            <a:extLst/>
          </a:blip>
          <a:stretch>
            <a:fillRect/>
          </a:stretch>
        </p:blipFill>
        <p:spPr>
          <a:xfrm>
            <a:off x="3403600" y="2705100"/>
            <a:ext cx="6197600" cy="1968500"/>
          </a:xfrm>
          <a:prstGeom prst="rect">
            <a:avLst/>
          </a:prstGeom>
          <a:ln w="12700">
            <a:miter lim="400000"/>
          </a:ln>
        </p:spPr>
      </p:pic>
      <p:pic>
        <p:nvPicPr>
          <p:cNvPr id="696" name="droppedImage.png" descr="droppedImage.png"/>
          <p:cNvPicPr>
            <a:picLocks noChangeAspect="1"/>
          </p:cNvPicPr>
          <p:nvPr/>
        </p:nvPicPr>
        <p:blipFill>
          <a:blip r:embed="rId3">
            <a:extLst/>
          </a:blip>
          <a:stretch>
            <a:fillRect/>
          </a:stretch>
        </p:blipFill>
        <p:spPr>
          <a:xfrm>
            <a:off x="3365500" y="5778500"/>
            <a:ext cx="6273800" cy="1993900"/>
          </a:xfrm>
          <a:prstGeom prst="rect">
            <a:avLst/>
          </a:prstGeom>
          <a:ln w="12700">
            <a:miter lim="400000"/>
          </a:ln>
        </p:spPr>
      </p:pic>
      <p:sp>
        <p:nvSpPr>
          <p:cNvPr id="697" name="http://docs.oracle.com/javase/tutorial/essential/io/index.html"/>
          <p:cNvSpPr txBox="1"/>
          <p:nvPr/>
        </p:nvSpPr>
        <p:spPr>
          <a:xfrm>
            <a:off x="1079500" y="8493914"/>
            <a:ext cx="10845800"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800" u="sng">
                <a:hlinkClick r:id="rId4" invalidUrl="" action="" tgtFrame="" tooltip="" history="1" highlightClick="0" endSnd="0"/>
              </a:defRPr>
            </a:lvl1pPr>
          </a:lstStyle>
          <a:p>
            <a:pPr>
              <a:defRPr u="none"/>
            </a:pPr>
            <a:r>
              <a:rPr u="sng">
                <a:hlinkClick r:id="rId4" invalidUrl="" action="" tgtFrame="" tooltip="" history="1" highlightClick="0" endSnd="0"/>
              </a:rPr>
              <a:t>http://docs.oracle.com/javase/tutorial/essential/io/index.html</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The java.io API documentation"/>
          <p:cNvSpPr txBox="1"/>
          <p:nvPr>
            <p:ph type="title"/>
          </p:nvPr>
        </p:nvSpPr>
        <p:spPr>
          <a:prstGeom prst="rect">
            <a:avLst/>
          </a:prstGeom>
        </p:spPr>
        <p:txBody>
          <a:bodyPr/>
          <a:lstStyle/>
          <a:p>
            <a:pPr/>
            <a:r>
              <a:t>The </a:t>
            </a:r>
            <a:r>
              <a:rPr>
                <a:latin typeface="Consolas"/>
                <a:ea typeface="Consolas"/>
                <a:cs typeface="Consolas"/>
                <a:sym typeface="Consolas"/>
              </a:rPr>
              <a:t>java.io</a:t>
            </a:r>
            <a:r>
              <a:t> API documentation</a:t>
            </a:r>
          </a:p>
        </p:txBody>
      </p:sp>
      <p:sp>
        <p:nvSpPr>
          <p:cNvPr id="700" name="http://docs.oracle.com/javase/7/docs/api/java/io/package-summary.html"/>
          <p:cNvSpPr txBox="1"/>
          <p:nvPr/>
        </p:nvSpPr>
        <p:spPr>
          <a:xfrm>
            <a:off x="571500" y="8582814"/>
            <a:ext cx="11861800"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800" u="sng">
                <a:hlinkClick r:id="rId2" invalidUrl="" action="" tgtFrame="" tooltip="" history="1" highlightClick="0" endSnd="0"/>
              </a:defRPr>
            </a:lvl1pPr>
          </a:lstStyle>
          <a:p>
            <a:pPr>
              <a:defRPr u="none"/>
            </a:pPr>
            <a:r>
              <a:rPr u="sng">
                <a:hlinkClick r:id="rId2" invalidUrl="" action="" tgtFrame="" tooltip="" history="1" highlightClick="0" endSnd="0"/>
              </a:rPr>
              <a:t>http://docs.oracle.com/javase/7/docs/api/java/io/package-summary.html</a:t>
            </a:r>
          </a:p>
        </p:txBody>
      </p:sp>
      <p:pic>
        <p:nvPicPr>
          <p:cNvPr id="701" name="Screen Shot 2014-03-02 at 09.02.39.png" descr="Screen Shot 2014-03-02 at 09.02.39.png"/>
          <p:cNvPicPr>
            <a:picLocks noChangeAspect="1"/>
          </p:cNvPicPr>
          <p:nvPr/>
        </p:nvPicPr>
        <p:blipFill>
          <a:blip r:embed="rId3">
            <a:extLst/>
          </a:blip>
          <a:stretch>
            <a:fillRect/>
          </a:stretch>
        </p:blipFill>
        <p:spPr>
          <a:xfrm>
            <a:off x="1752600" y="2213303"/>
            <a:ext cx="8445500" cy="588010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Books"/>
          <p:cNvSpPr txBox="1"/>
          <p:nvPr>
            <p:ph type="title"/>
          </p:nvPr>
        </p:nvSpPr>
        <p:spPr>
          <a:prstGeom prst="rect">
            <a:avLst/>
          </a:prstGeom>
        </p:spPr>
        <p:txBody>
          <a:bodyPr/>
          <a:lstStyle/>
          <a:p>
            <a:pPr/>
            <a:r>
              <a:t>Books</a:t>
            </a:r>
          </a:p>
        </p:txBody>
      </p:sp>
      <p:pic>
        <p:nvPicPr>
          <p:cNvPr id="704" name="droppedImage.png" descr="droppedImage.png"/>
          <p:cNvPicPr>
            <a:picLocks noChangeAspect="1"/>
          </p:cNvPicPr>
          <p:nvPr/>
        </p:nvPicPr>
        <p:blipFill>
          <a:blip r:embed="rId2">
            <a:extLst/>
          </a:blip>
          <a:stretch>
            <a:fillRect/>
          </a:stretch>
        </p:blipFill>
        <p:spPr>
          <a:xfrm>
            <a:off x="520700" y="3073400"/>
            <a:ext cx="3873500" cy="5080001"/>
          </a:xfrm>
          <a:prstGeom prst="rect">
            <a:avLst/>
          </a:prstGeom>
          <a:ln w="12700">
            <a:miter lim="400000"/>
          </a:ln>
        </p:spPr>
      </p:pic>
      <p:pic>
        <p:nvPicPr>
          <p:cNvPr id="705" name="droppedImage.png" descr="droppedImage.png"/>
          <p:cNvPicPr>
            <a:picLocks noChangeAspect="1"/>
          </p:cNvPicPr>
          <p:nvPr/>
        </p:nvPicPr>
        <p:blipFill>
          <a:blip r:embed="rId3">
            <a:extLst/>
          </a:blip>
          <a:stretch>
            <a:fillRect/>
          </a:stretch>
        </p:blipFill>
        <p:spPr>
          <a:xfrm>
            <a:off x="4706782" y="3067050"/>
            <a:ext cx="3873501" cy="5080001"/>
          </a:xfrm>
          <a:prstGeom prst="rect">
            <a:avLst/>
          </a:prstGeom>
          <a:ln w="12700">
            <a:miter lim="400000"/>
          </a:ln>
        </p:spPr>
      </p:pic>
      <p:pic>
        <p:nvPicPr>
          <p:cNvPr id="706" name="droppedImage.png" descr="droppedImage.png"/>
          <p:cNvPicPr>
            <a:picLocks noChangeAspect="1"/>
          </p:cNvPicPr>
          <p:nvPr/>
        </p:nvPicPr>
        <p:blipFill>
          <a:blip r:embed="rId4">
            <a:extLst/>
          </a:blip>
          <a:stretch>
            <a:fillRect/>
          </a:stretch>
        </p:blipFill>
        <p:spPr>
          <a:xfrm>
            <a:off x="8896350" y="3073400"/>
            <a:ext cx="3835400" cy="5080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Universal API"/>
          <p:cNvSpPr txBox="1"/>
          <p:nvPr>
            <p:ph type="title"/>
          </p:nvPr>
        </p:nvSpPr>
        <p:spPr>
          <a:xfrm>
            <a:off x="571500" y="1219200"/>
            <a:ext cx="11861800" cy="2336800"/>
          </a:xfrm>
          <a:prstGeom prst="rect">
            <a:avLst/>
          </a:prstGeom>
        </p:spPr>
        <p:txBody>
          <a:bodyPr/>
          <a:lstStyle>
            <a:lvl1pPr algn="ctr">
              <a:defRPr sz="6000"/>
            </a:lvl1pPr>
          </a:lstStyle>
          <a:p>
            <a:pPr/>
            <a:r>
              <a:t>Universal API</a:t>
            </a:r>
          </a:p>
        </p:txBody>
      </p:sp>
      <p:pic>
        <p:nvPicPr>
          <p:cNvPr id="252" name="droppedImage.png" descr="droppedImage.png"/>
          <p:cNvPicPr>
            <a:picLocks noChangeAspect="1"/>
          </p:cNvPicPr>
          <p:nvPr/>
        </p:nvPicPr>
        <p:blipFill>
          <a:blip r:embed="rId2">
            <a:extLst/>
          </a:blip>
          <a:stretch>
            <a:fillRect/>
          </a:stretch>
        </p:blipFill>
        <p:spPr>
          <a:xfrm>
            <a:off x="2438400" y="3365500"/>
            <a:ext cx="8128000" cy="5397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hat do we mean by IO?"/>
          <p:cNvSpPr txBox="1"/>
          <p:nvPr>
            <p:ph type="title"/>
          </p:nvPr>
        </p:nvSpPr>
        <p:spPr>
          <a:prstGeom prst="rect">
            <a:avLst/>
          </a:prstGeom>
        </p:spPr>
        <p:txBody>
          <a:bodyPr/>
          <a:lstStyle/>
          <a:p>
            <a:pPr/>
            <a:r>
              <a:t>What do we mean by IO?</a:t>
            </a:r>
          </a:p>
        </p:txBody>
      </p:sp>
      <p:sp>
        <p:nvSpPr>
          <p:cNvPr id="255" name="Your Application"/>
          <p:cNvSpPr/>
          <p:nvPr/>
        </p:nvSpPr>
        <p:spPr>
          <a:xfrm>
            <a:off x="4533900" y="3644900"/>
            <a:ext cx="3937000" cy="39370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Your Application</a:t>
            </a:r>
          </a:p>
          <a:p>
            <a:pPr>
              <a:defRPr sz="3600"/>
            </a:pPr>
          </a:p>
        </p:txBody>
      </p:sp>
      <p:pic>
        <p:nvPicPr>
          <p:cNvPr id="256" name="droppedImage.png" descr="droppedImage.png"/>
          <p:cNvPicPr>
            <a:picLocks noChangeAspect="1"/>
          </p:cNvPicPr>
          <p:nvPr/>
        </p:nvPicPr>
        <p:blipFill>
          <a:blip r:embed="rId2">
            <a:extLst/>
          </a:blip>
          <a:stretch>
            <a:fillRect/>
          </a:stretch>
        </p:blipFill>
        <p:spPr>
          <a:xfrm>
            <a:off x="10617200" y="4622800"/>
            <a:ext cx="1981200" cy="1981200"/>
          </a:xfrm>
          <a:prstGeom prst="rect">
            <a:avLst/>
          </a:prstGeom>
          <a:ln w="12700">
            <a:miter lim="400000"/>
          </a:ln>
        </p:spPr>
      </p:pic>
      <p:pic>
        <p:nvPicPr>
          <p:cNvPr id="257" name="droppedImage.png" descr="droppedImage.png"/>
          <p:cNvPicPr>
            <a:picLocks noChangeAspect="1"/>
          </p:cNvPicPr>
          <p:nvPr/>
        </p:nvPicPr>
        <p:blipFill>
          <a:blip r:embed="rId2">
            <a:extLst/>
          </a:blip>
          <a:stretch>
            <a:fillRect/>
          </a:stretch>
        </p:blipFill>
        <p:spPr>
          <a:xfrm>
            <a:off x="406400" y="4622800"/>
            <a:ext cx="1981200" cy="1981200"/>
          </a:xfrm>
          <a:prstGeom prst="rect">
            <a:avLst/>
          </a:prstGeom>
          <a:ln w="12700">
            <a:miter lim="400000"/>
          </a:ln>
        </p:spPr>
      </p:pic>
      <p:pic>
        <p:nvPicPr>
          <p:cNvPr id="258" name="droppedImage.png" descr="droppedImage.png"/>
          <p:cNvPicPr>
            <a:picLocks noChangeAspect="1"/>
          </p:cNvPicPr>
          <p:nvPr/>
        </p:nvPicPr>
        <p:blipFill>
          <a:blip r:embed="rId3">
            <a:extLst/>
          </a:blip>
          <a:stretch>
            <a:fillRect/>
          </a:stretch>
        </p:blipFill>
        <p:spPr>
          <a:xfrm>
            <a:off x="5600700" y="5486400"/>
            <a:ext cx="1790700" cy="1790700"/>
          </a:xfrm>
          <a:prstGeom prst="rect">
            <a:avLst/>
          </a:prstGeom>
          <a:ln w="12700">
            <a:miter lim="400000"/>
          </a:ln>
        </p:spPr>
      </p:pic>
      <p:pic>
        <p:nvPicPr>
          <p:cNvPr id="259" name="droppedImage.png" descr="droppedImage.png"/>
          <p:cNvPicPr>
            <a:picLocks noChangeAspect="1"/>
          </p:cNvPicPr>
          <p:nvPr/>
        </p:nvPicPr>
        <p:blipFill>
          <a:blip r:embed="rId3">
            <a:extLst/>
          </a:blip>
          <a:stretch>
            <a:fillRect/>
          </a:stretch>
        </p:blipFill>
        <p:spPr>
          <a:xfrm>
            <a:off x="5600700" y="5486400"/>
            <a:ext cx="1790700" cy="1790700"/>
          </a:xfrm>
          <a:prstGeom prst="rect">
            <a:avLst/>
          </a:prstGeom>
          <a:ln w="12700">
            <a:miter lim="400000"/>
          </a:ln>
        </p:spPr>
      </p:pic>
      <p:grpSp>
        <p:nvGrpSpPr>
          <p:cNvPr id="262" name="Group"/>
          <p:cNvGrpSpPr/>
          <p:nvPr/>
        </p:nvGrpSpPr>
        <p:grpSpPr>
          <a:xfrm>
            <a:off x="2470122" y="5260379"/>
            <a:ext cx="1733578" cy="746722"/>
            <a:chOff x="0" y="2579"/>
            <a:chExt cx="1733577" cy="746720"/>
          </a:xfrm>
        </p:grpSpPr>
        <p:sp>
          <p:nvSpPr>
            <p:cNvPr id="260" name="read"/>
            <p:cNvSpPr txBox="1"/>
            <p:nvPr/>
          </p:nvSpPr>
          <p:spPr>
            <a:xfrm>
              <a:off x="142505" y="2579"/>
              <a:ext cx="1454945" cy="70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defRPr sz="4800">
                  <a:solidFill>
                    <a:srgbClr val="008F00"/>
                  </a:solidFill>
                  <a:latin typeface="Consolas"/>
                  <a:ea typeface="Consolas"/>
                  <a:cs typeface="Consolas"/>
                  <a:sym typeface="Consolas"/>
                </a:defRPr>
              </a:lvl1pPr>
            </a:lstStyle>
            <a:p>
              <a:pPr/>
              <a:r>
                <a:t>read</a:t>
              </a:r>
            </a:p>
          </p:txBody>
        </p:sp>
        <p:sp>
          <p:nvSpPr>
            <p:cNvPr id="261" name="Line"/>
            <p:cNvSpPr/>
            <p:nvPr/>
          </p:nvSpPr>
          <p:spPr>
            <a:xfrm flipH="1">
              <a:off x="0" y="749300"/>
              <a:ext cx="1733578" cy="1"/>
            </a:xfrm>
            <a:prstGeom prst="line">
              <a:avLst/>
            </a:prstGeom>
            <a:noFill/>
            <a:ln w="50800" cap="flat">
              <a:solidFill>
                <a:srgbClr val="008F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grpSp>
        <p:nvGrpSpPr>
          <p:cNvPr id="265" name="Group"/>
          <p:cNvGrpSpPr/>
          <p:nvPr/>
        </p:nvGrpSpPr>
        <p:grpSpPr>
          <a:xfrm>
            <a:off x="8828980" y="5260379"/>
            <a:ext cx="1790106" cy="746722"/>
            <a:chOff x="0" y="2579"/>
            <a:chExt cx="1790104" cy="746720"/>
          </a:xfrm>
        </p:grpSpPr>
        <p:sp>
          <p:nvSpPr>
            <p:cNvPr id="263" name="write"/>
            <p:cNvSpPr txBox="1"/>
            <p:nvPr/>
          </p:nvSpPr>
          <p:spPr>
            <a:xfrm>
              <a:off x="0" y="2579"/>
              <a:ext cx="1790105" cy="70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a:defRPr sz="4800">
                  <a:solidFill>
                    <a:srgbClr val="941100"/>
                  </a:solidFill>
                  <a:latin typeface="Consolas"/>
                  <a:ea typeface="Consolas"/>
                  <a:cs typeface="Consolas"/>
                  <a:sym typeface="Consolas"/>
                </a:defRPr>
              </a:lvl1pPr>
            </a:lstStyle>
            <a:p>
              <a:pPr/>
              <a:r>
                <a:t>write</a:t>
              </a:r>
            </a:p>
          </p:txBody>
        </p:sp>
        <p:sp>
          <p:nvSpPr>
            <p:cNvPr id="264" name="Line"/>
            <p:cNvSpPr/>
            <p:nvPr/>
          </p:nvSpPr>
          <p:spPr>
            <a:xfrm flipH="1">
              <a:off x="22919" y="749300"/>
              <a:ext cx="1733578" cy="1"/>
            </a:xfrm>
            <a:prstGeom prst="line">
              <a:avLst/>
            </a:prstGeom>
            <a:noFill/>
            <a:ln w="50800" cap="flat">
              <a:solidFill>
                <a:srgbClr val="9411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grpSp>
        <p:nvGrpSpPr>
          <p:cNvPr id="274" name="Group"/>
          <p:cNvGrpSpPr/>
          <p:nvPr/>
        </p:nvGrpSpPr>
        <p:grpSpPr>
          <a:xfrm>
            <a:off x="1460500" y="2292350"/>
            <a:ext cx="10083800" cy="6940550"/>
            <a:chOff x="0" y="0"/>
            <a:chExt cx="10083800" cy="6940550"/>
          </a:xfrm>
        </p:grpSpPr>
        <p:pic>
          <p:nvPicPr>
            <p:cNvPr id="266" name="icon_2593.png" descr="icon_2593.png"/>
            <p:cNvPicPr>
              <a:picLocks noChangeAspect="1"/>
            </p:cNvPicPr>
            <p:nvPr/>
          </p:nvPicPr>
          <p:blipFill>
            <a:blip r:embed="rId4">
              <a:extLst/>
            </a:blip>
            <a:stretch>
              <a:fillRect/>
            </a:stretch>
          </p:blipFill>
          <p:spPr>
            <a:xfrm>
              <a:off x="0" y="0"/>
              <a:ext cx="1739900" cy="1739900"/>
            </a:xfrm>
            <a:prstGeom prst="rect">
              <a:avLst/>
            </a:prstGeom>
            <a:ln w="12700" cap="flat">
              <a:noFill/>
              <a:miter lim="400000"/>
            </a:ln>
            <a:effectLst/>
          </p:spPr>
        </p:pic>
        <p:pic>
          <p:nvPicPr>
            <p:cNvPr id="267" name="icon_2593.png" descr="icon_2593.png"/>
            <p:cNvPicPr>
              <a:picLocks noChangeAspect="1"/>
            </p:cNvPicPr>
            <p:nvPr/>
          </p:nvPicPr>
          <p:blipFill>
            <a:blip r:embed="rId4">
              <a:extLst/>
            </a:blip>
            <a:stretch>
              <a:fillRect/>
            </a:stretch>
          </p:blipFill>
          <p:spPr>
            <a:xfrm>
              <a:off x="8343900" y="6350"/>
              <a:ext cx="1739900" cy="1739900"/>
            </a:xfrm>
            <a:prstGeom prst="rect">
              <a:avLst/>
            </a:prstGeom>
            <a:ln w="12700" cap="flat">
              <a:noFill/>
              <a:miter lim="400000"/>
            </a:ln>
            <a:effectLst/>
          </p:spPr>
        </p:pic>
        <p:pic>
          <p:nvPicPr>
            <p:cNvPr id="268" name="droppedImage.png" descr="droppedImage.png"/>
            <p:cNvPicPr>
              <a:picLocks noChangeAspect="1"/>
            </p:cNvPicPr>
            <p:nvPr/>
          </p:nvPicPr>
          <p:blipFill>
            <a:blip r:embed="rId5">
              <a:extLst/>
            </a:blip>
            <a:stretch>
              <a:fillRect/>
            </a:stretch>
          </p:blipFill>
          <p:spPr>
            <a:xfrm>
              <a:off x="0" y="5194300"/>
              <a:ext cx="1739900" cy="1739900"/>
            </a:xfrm>
            <a:prstGeom prst="rect">
              <a:avLst/>
            </a:prstGeom>
            <a:ln w="12700" cap="flat">
              <a:noFill/>
              <a:miter lim="400000"/>
            </a:ln>
            <a:effectLst/>
          </p:spPr>
        </p:pic>
        <p:pic>
          <p:nvPicPr>
            <p:cNvPr id="269" name="droppedImage.png" descr="droppedImage.png"/>
            <p:cNvPicPr>
              <a:picLocks noChangeAspect="1"/>
            </p:cNvPicPr>
            <p:nvPr/>
          </p:nvPicPr>
          <p:blipFill>
            <a:blip r:embed="rId5">
              <a:extLst/>
            </a:blip>
            <a:stretch>
              <a:fillRect/>
            </a:stretch>
          </p:blipFill>
          <p:spPr>
            <a:xfrm>
              <a:off x="8343900" y="5200650"/>
              <a:ext cx="1739900" cy="1739900"/>
            </a:xfrm>
            <a:prstGeom prst="rect">
              <a:avLst/>
            </a:prstGeom>
            <a:ln w="12700" cap="flat">
              <a:noFill/>
              <a:miter lim="400000"/>
            </a:ln>
            <a:effectLst/>
          </p:spPr>
        </p:pic>
        <p:sp>
          <p:nvSpPr>
            <p:cNvPr id="270" name="Line"/>
            <p:cNvSpPr/>
            <p:nvPr/>
          </p:nvSpPr>
          <p:spPr>
            <a:xfrm flipH="1" flipV="1">
              <a:off x="1731289" y="1536982"/>
              <a:ext cx="1009368" cy="1009368"/>
            </a:xfrm>
            <a:prstGeom prst="line">
              <a:avLst/>
            </a:prstGeom>
            <a:noFill/>
            <a:ln w="50800" cap="flat">
              <a:solidFill>
                <a:srgbClr val="008F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271" name="Line"/>
            <p:cNvSpPr/>
            <p:nvPr/>
          </p:nvSpPr>
          <p:spPr>
            <a:xfrm flipH="1">
              <a:off x="1725835" y="4368889"/>
              <a:ext cx="998777" cy="998776"/>
            </a:xfrm>
            <a:prstGeom prst="line">
              <a:avLst/>
            </a:prstGeom>
            <a:noFill/>
            <a:ln w="50800" cap="flat">
              <a:solidFill>
                <a:srgbClr val="008F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272" name="Line"/>
            <p:cNvSpPr/>
            <p:nvPr/>
          </p:nvSpPr>
          <p:spPr>
            <a:xfrm flipH="1">
              <a:off x="7300243" y="1493253"/>
              <a:ext cx="1068054" cy="1068054"/>
            </a:xfrm>
            <a:prstGeom prst="line">
              <a:avLst/>
            </a:prstGeom>
            <a:noFill/>
            <a:ln w="50800" cap="flat">
              <a:solidFill>
                <a:srgbClr val="9411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273" name="Line"/>
            <p:cNvSpPr/>
            <p:nvPr/>
          </p:nvSpPr>
          <p:spPr>
            <a:xfrm flipH="1" flipV="1">
              <a:off x="7357030" y="4403729"/>
              <a:ext cx="986073" cy="986074"/>
            </a:xfrm>
            <a:prstGeom prst="line">
              <a:avLst/>
            </a:prstGeom>
            <a:noFill/>
            <a:ln w="50800" cap="flat">
              <a:solidFill>
                <a:srgbClr val="9411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57"/>
                                        </p:tgtEl>
                                        <p:attrNameLst>
                                          <p:attrName>style.visibility</p:attrName>
                                        </p:attrNameLst>
                                      </p:cBhvr>
                                      <p:to>
                                        <p:strVal val="visible"/>
                                      </p:to>
                                    </p:set>
                                    <p:anim calcmode="lin" valueType="num">
                                      <p:cBhvr>
                                        <p:cTn id="7" dur="1000" fill="hold"/>
                                        <p:tgtEl>
                                          <p:spTgt spid="257"/>
                                        </p:tgtEl>
                                        <p:attrNameLst>
                                          <p:attrName>ppt_w</p:attrName>
                                        </p:attrNameLst>
                                      </p:cBhvr>
                                      <p:tavLst>
                                        <p:tav tm="0">
                                          <p:val>
                                            <p:fltVal val="0"/>
                                          </p:val>
                                        </p:tav>
                                        <p:tav tm="100000">
                                          <p:val>
                                            <p:strVal val="#ppt_w"/>
                                          </p:val>
                                        </p:tav>
                                      </p:tavLst>
                                    </p:anim>
                                    <p:anim calcmode="lin" valueType="num">
                                      <p:cBhvr>
                                        <p:cTn id="8" dur="1000" fill="hold"/>
                                        <p:tgtEl>
                                          <p:spTgt spid="25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62"/>
                                        </p:tgtEl>
                                        <p:attrNameLst>
                                          <p:attrName>style.visibility</p:attrName>
                                        </p:attrNameLst>
                                      </p:cBhvr>
                                      <p:to>
                                        <p:strVal val="visible"/>
                                      </p:to>
                                    </p:set>
                                    <p:anim calcmode="lin" valueType="num">
                                      <p:cBhvr>
                                        <p:cTn id="13" dur="1000" fill="hold"/>
                                        <p:tgtEl>
                                          <p:spTgt spid="262"/>
                                        </p:tgtEl>
                                        <p:attrNameLst>
                                          <p:attrName>ppt_w</p:attrName>
                                        </p:attrNameLst>
                                      </p:cBhvr>
                                      <p:tavLst>
                                        <p:tav tm="0">
                                          <p:val>
                                            <p:fltVal val="0"/>
                                          </p:val>
                                        </p:tav>
                                        <p:tav tm="100000">
                                          <p:val>
                                            <p:strVal val="#ppt_w"/>
                                          </p:val>
                                        </p:tav>
                                      </p:tavLst>
                                    </p:anim>
                                    <p:anim calcmode="lin" valueType="num">
                                      <p:cBhvr>
                                        <p:cTn id="14" dur="1000" fill="hold"/>
                                        <p:tgtEl>
                                          <p:spTgt spid="26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3" fill="hold">
                                  <p:stCondLst>
                                    <p:cond delay="0"/>
                                  </p:stCondLst>
                                  <p:iterate type="el" backwards="0">
                                    <p:tmAbs val="0"/>
                                  </p:iterate>
                                  <p:childTnLst>
                                    <p:set>
                                      <p:cBhvr>
                                        <p:cTn id="18" fill="hold"/>
                                        <p:tgtEl>
                                          <p:spTgt spid="258"/>
                                        </p:tgtEl>
                                        <p:attrNameLst>
                                          <p:attrName>style.visibility</p:attrName>
                                        </p:attrNameLst>
                                      </p:cBhvr>
                                      <p:to>
                                        <p:strVal val="visible"/>
                                      </p:to>
                                    </p:set>
                                    <p:animEffect filter="fade" transition="in">
                                      <p:cBhvr>
                                        <p:cTn id="19" dur="1000"/>
                                        <p:tgtEl>
                                          <p:spTgt spid="258"/>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4" fill="hold">
                                  <p:stCondLst>
                                    <p:cond delay="0"/>
                                  </p:stCondLst>
                                  <p:iterate type="el" backwards="0">
                                    <p:tmAbs val="0"/>
                                  </p:iterate>
                                  <p:childTnLst>
                                    <p:set>
                                      <p:cBhvr>
                                        <p:cTn id="23" fill="hold"/>
                                        <p:tgtEl>
                                          <p:spTgt spid="259"/>
                                        </p:tgtEl>
                                        <p:attrNameLst>
                                          <p:attrName>style.visibility</p:attrName>
                                        </p:attrNameLst>
                                      </p:cBhvr>
                                      <p:to>
                                        <p:strVal val="visible"/>
                                      </p:to>
                                    </p:set>
                                    <p:animEffect filter="fade" transition="in">
                                      <p:cBhvr>
                                        <p:cTn id="24" dur="1000"/>
                                        <p:tgtEl>
                                          <p:spTgt spid="259"/>
                                        </p:tgtEl>
                                      </p:cBhvr>
                                    </p:animEffect>
                                  </p:childTnLst>
                                </p:cTn>
                              </p:par>
                            </p:childTnLst>
                          </p:cTn>
                        </p:par>
                        <p:par>
                          <p:cTn id="25" fill="hold">
                            <p:stCondLst>
                              <p:cond delay="1000"/>
                            </p:stCondLst>
                            <p:childTnLst>
                              <p:par>
                                <p:cTn id="26" presetClass="exit" nodeType="afterEffect" presetID="10" grpId="5" fill="hold">
                                  <p:stCondLst>
                                    <p:cond delay="0"/>
                                  </p:stCondLst>
                                  <p:iterate type="el" backwards="0">
                                    <p:tmAbs val="0"/>
                                  </p:iterate>
                                  <p:childTnLst>
                                    <p:animEffect filter="fade" transition="out">
                                      <p:cBhvr>
                                        <p:cTn id="27" dur="1000" fill="hold"/>
                                        <p:tgtEl>
                                          <p:spTgt spid="258"/>
                                        </p:tgtEl>
                                      </p:cBhvr>
                                    </p:animEffect>
                                    <p:set>
                                      <p:cBhvr>
                                        <p:cTn id="28" fill="hold">
                                          <p:stCondLst>
                                            <p:cond delay="999"/>
                                          </p:stCondLst>
                                        </p:cTn>
                                        <p:tgtEl>
                                          <p:spTgt spid="25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6" fill="hold">
                                  <p:stCondLst>
                                    <p:cond delay="0"/>
                                  </p:stCondLst>
                                  <p:iterate type="el" backwards="0">
                                    <p:tmAbs val="0"/>
                                  </p:iterate>
                                  <p:childTnLst>
                                    <p:set>
                                      <p:cBhvr>
                                        <p:cTn id="32" fill="hold"/>
                                        <p:tgtEl>
                                          <p:spTgt spid="256"/>
                                        </p:tgtEl>
                                        <p:attrNameLst>
                                          <p:attrName>style.visibility</p:attrName>
                                        </p:attrNameLst>
                                      </p:cBhvr>
                                      <p:to>
                                        <p:strVal val="visible"/>
                                      </p:to>
                                    </p:set>
                                    <p:anim calcmode="lin" valueType="num">
                                      <p:cBhvr>
                                        <p:cTn id="33" dur="1000" fill="hold"/>
                                        <p:tgtEl>
                                          <p:spTgt spid="256"/>
                                        </p:tgtEl>
                                        <p:attrNameLst>
                                          <p:attrName>ppt_w</p:attrName>
                                        </p:attrNameLst>
                                      </p:cBhvr>
                                      <p:tavLst>
                                        <p:tav tm="0">
                                          <p:val>
                                            <p:fltVal val="0"/>
                                          </p:val>
                                        </p:tav>
                                        <p:tav tm="100000">
                                          <p:val>
                                            <p:strVal val="#ppt_w"/>
                                          </p:val>
                                        </p:tav>
                                      </p:tavLst>
                                    </p:anim>
                                    <p:anim calcmode="lin" valueType="num">
                                      <p:cBhvr>
                                        <p:cTn id="34" dur="1000" fill="hold"/>
                                        <p:tgtEl>
                                          <p:spTgt spid="256"/>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6" presetID="23" grpId="7" fill="hold">
                                  <p:stCondLst>
                                    <p:cond delay="0"/>
                                  </p:stCondLst>
                                  <p:iterate type="el" backwards="0">
                                    <p:tmAbs val="0"/>
                                  </p:iterate>
                                  <p:childTnLst>
                                    <p:set>
                                      <p:cBhvr>
                                        <p:cTn id="38" fill="hold"/>
                                        <p:tgtEl>
                                          <p:spTgt spid="265"/>
                                        </p:tgtEl>
                                        <p:attrNameLst>
                                          <p:attrName>style.visibility</p:attrName>
                                        </p:attrNameLst>
                                      </p:cBhvr>
                                      <p:to>
                                        <p:strVal val="visible"/>
                                      </p:to>
                                    </p:set>
                                    <p:anim calcmode="lin" valueType="num">
                                      <p:cBhvr>
                                        <p:cTn id="39" dur="1000" fill="hold"/>
                                        <p:tgtEl>
                                          <p:spTgt spid="265"/>
                                        </p:tgtEl>
                                        <p:attrNameLst>
                                          <p:attrName>ppt_w</p:attrName>
                                        </p:attrNameLst>
                                      </p:cBhvr>
                                      <p:tavLst>
                                        <p:tav tm="0">
                                          <p:val>
                                            <p:fltVal val="0"/>
                                          </p:val>
                                        </p:tav>
                                        <p:tav tm="100000">
                                          <p:val>
                                            <p:strVal val="#ppt_w"/>
                                          </p:val>
                                        </p:tav>
                                      </p:tavLst>
                                    </p:anim>
                                    <p:anim calcmode="lin" valueType="num">
                                      <p:cBhvr>
                                        <p:cTn id="40" dur="1000" fill="hold"/>
                                        <p:tgtEl>
                                          <p:spTgt spid="265"/>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16" presetID="23" grpId="8" fill="hold">
                                  <p:stCondLst>
                                    <p:cond delay="0"/>
                                  </p:stCondLst>
                                  <p:iterate type="el" backwards="0">
                                    <p:tmAbs val="0"/>
                                  </p:iterate>
                                  <p:childTnLst>
                                    <p:set>
                                      <p:cBhvr>
                                        <p:cTn id="44" fill="hold"/>
                                        <p:tgtEl>
                                          <p:spTgt spid="274"/>
                                        </p:tgtEl>
                                        <p:attrNameLst>
                                          <p:attrName>style.visibility</p:attrName>
                                        </p:attrNameLst>
                                      </p:cBhvr>
                                      <p:to>
                                        <p:strVal val="visible"/>
                                      </p:to>
                                    </p:set>
                                    <p:anim calcmode="lin" valueType="num">
                                      <p:cBhvr>
                                        <p:cTn id="45" dur="2000" fill="hold"/>
                                        <p:tgtEl>
                                          <p:spTgt spid="274"/>
                                        </p:tgtEl>
                                        <p:attrNameLst>
                                          <p:attrName>ppt_w</p:attrName>
                                        </p:attrNameLst>
                                      </p:cBhvr>
                                      <p:tavLst>
                                        <p:tav tm="0">
                                          <p:val>
                                            <p:fltVal val="0"/>
                                          </p:val>
                                        </p:tav>
                                        <p:tav tm="100000">
                                          <p:val>
                                            <p:strVal val="#ppt_w"/>
                                          </p:val>
                                        </p:tav>
                                      </p:tavLst>
                                    </p:anim>
                                    <p:anim calcmode="lin" valueType="num">
                                      <p:cBhvr>
                                        <p:cTn id="46" dur="2000" fill="hold"/>
                                        <p:tgtEl>
                                          <p:spTgt spid="2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3"/>
      <p:bldP build="whole" bldLvl="1" animBg="1" rev="0" advAuto="0" spid="262" grpId="2"/>
      <p:bldP build="whole" bldLvl="1" animBg="1" rev="0" advAuto="0" spid="258" grpId="5"/>
      <p:bldP build="whole" bldLvl="1" animBg="1" rev="0" advAuto="0" spid="256" grpId="6"/>
      <p:bldP build="whole" bldLvl="1" animBg="1" rev="0" advAuto="0" spid="259" grpId="4"/>
      <p:bldP build="whole" bldLvl="1" animBg="1" rev="0" advAuto="0" spid="265" grpId="7"/>
      <p:bldP build="whole" bldLvl="1" animBg="1" rev="0" advAuto="0" spid="257" grpId="1"/>
      <p:bldP build="whole" bldLvl="1" animBg="1" rev="0" advAuto="0" spid="274" grpId="8"/>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